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43205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  <a:srgbClr val="BD1515"/>
    <a:srgbClr val="227622"/>
    <a:srgbClr val="206E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howGuides="1">
      <p:cViewPr>
        <p:scale>
          <a:sx n="20" d="100"/>
          <a:sy n="20" d="100"/>
        </p:scale>
        <p:origin x="1518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A75A9-7BB3-43B3-BA0B-0CFC51D11273}" type="datetimeFigureOut">
              <a:rPr lang="pt-BR" smtClean="0"/>
              <a:t>10/06/2026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8198C-1B36-4ADD-BE05-176CE2287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89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8198C-1B36-4ADD-BE05-176CE22875F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47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squemático&#10;&#10;O conteúdo gerado por IA pode estar incorreto.">
            <a:extLst>
              <a:ext uri="{FF2B5EF4-FFF2-40B4-BE49-F238E27FC236}">
                <a16:creationId xmlns:a16="http://schemas.microsoft.com/office/drawing/2014/main" id="{354EC3D6-A1C4-918A-A4C3-8DFD531459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8" r="20488" b="23705"/>
          <a:stretch>
            <a:fillRect/>
          </a:stretch>
        </p:blipFill>
        <p:spPr>
          <a:xfrm>
            <a:off x="-4011" y="10096500"/>
            <a:ext cx="28803600" cy="23411685"/>
          </a:xfrm>
          <a:prstGeom prst="rect">
            <a:avLst/>
          </a:prstGeom>
        </p:spPr>
      </p:pic>
      <p:grpSp>
        <p:nvGrpSpPr>
          <p:cNvPr id="4" name="Group 4"/>
          <p:cNvGrpSpPr>
            <a:grpSpLocks noChangeAspect="1"/>
          </p:cNvGrpSpPr>
          <p:nvPr/>
        </p:nvGrpSpPr>
        <p:grpSpPr>
          <a:xfrm>
            <a:off x="1456526" y="10824212"/>
            <a:ext cx="9333357" cy="287998"/>
            <a:chOff x="0" y="0"/>
            <a:chExt cx="9333357" cy="287998"/>
          </a:xfrm>
          <a:solidFill>
            <a:schemeClr val="accent1"/>
          </a:solidFill>
        </p:grpSpPr>
        <p:sp>
          <p:nvSpPr>
            <p:cNvPr id="5" name="Freeform 5"/>
            <p:cNvSpPr/>
            <p:nvPr/>
          </p:nvSpPr>
          <p:spPr>
            <a:xfrm>
              <a:off x="0" y="0"/>
              <a:ext cx="9333357" cy="288036"/>
            </a:xfrm>
            <a:custGeom>
              <a:avLst/>
              <a:gdLst/>
              <a:ahLst/>
              <a:cxnLst/>
              <a:rect l="l" t="t" r="r" b="b"/>
              <a:pathLst>
                <a:path w="9333357" h="288036">
                  <a:moveTo>
                    <a:pt x="9333357" y="288036"/>
                  </a:moveTo>
                  <a:lnTo>
                    <a:pt x="0" y="288036"/>
                  </a:lnTo>
                  <a:lnTo>
                    <a:pt x="0" y="0"/>
                  </a:lnTo>
                  <a:lnTo>
                    <a:pt x="9045321" y="0"/>
                  </a:lnTo>
                  <a:cubicBezTo>
                    <a:pt x="9204325" y="0"/>
                    <a:pt x="9333357" y="128905"/>
                    <a:pt x="9333357" y="288036"/>
                  </a:cubicBezTo>
                </a:path>
              </a:pathLst>
            </a:custGeom>
            <a:grpFill/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1489726" y="19192910"/>
            <a:ext cx="9333357" cy="287998"/>
            <a:chOff x="0" y="0"/>
            <a:chExt cx="9333357" cy="287998"/>
          </a:xfrm>
          <a:solidFill>
            <a:schemeClr val="accent1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333357" cy="288036"/>
            </a:xfrm>
            <a:custGeom>
              <a:avLst/>
              <a:gdLst/>
              <a:ahLst/>
              <a:cxnLst/>
              <a:rect l="l" t="t" r="r" b="b"/>
              <a:pathLst>
                <a:path w="9333357" h="288036">
                  <a:moveTo>
                    <a:pt x="9333357" y="288036"/>
                  </a:moveTo>
                  <a:lnTo>
                    <a:pt x="0" y="288036"/>
                  </a:lnTo>
                  <a:lnTo>
                    <a:pt x="0" y="0"/>
                  </a:lnTo>
                  <a:lnTo>
                    <a:pt x="9045321" y="0"/>
                  </a:lnTo>
                  <a:cubicBezTo>
                    <a:pt x="9204325" y="0"/>
                    <a:pt x="9333357" y="128905"/>
                    <a:pt x="9333357" y="288036"/>
                  </a:cubicBezTo>
                </a:path>
              </a:pathLst>
            </a:custGeom>
            <a:grpFill/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14857838" y="10632415"/>
            <a:ext cx="9333357" cy="287998"/>
            <a:chOff x="0" y="0"/>
            <a:chExt cx="9333357" cy="287998"/>
          </a:xfrm>
          <a:solidFill>
            <a:schemeClr val="accent1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333357" cy="288036"/>
            </a:xfrm>
            <a:custGeom>
              <a:avLst/>
              <a:gdLst/>
              <a:ahLst/>
              <a:cxnLst/>
              <a:rect l="l" t="t" r="r" b="b"/>
              <a:pathLst>
                <a:path w="9333357" h="288036">
                  <a:moveTo>
                    <a:pt x="9333357" y="288036"/>
                  </a:moveTo>
                  <a:lnTo>
                    <a:pt x="0" y="288036"/>
                  </a:lnTo>
                  <a:lnTo>
                    <a:pt x="0" y="0"/>
                  </a:lnTo>
                  <a:lnTo>
                    <a:pt x="9045321" y="0"/>
                  </a:lnTo>
                  <a:cubicBezTo>
                    <a:pt x="9204325" y="0"/>
                    <a:pt x="9333357" y="128905"/>
                    <a:pt x="9333357" y="288036"/>
                  </a:cubicBezTo>
                </a:path>
              </a:pathLst>
            </a:custGeom>
            <a:grpFill/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489726" y="11449836"/>
            <a:ext cx="12181440" cy="63350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40"/>
              </a:lnSpc>
            </a:pPr>
            <a:r>
              <a:rPr lang="pt-BR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Segundo a Associação Brasileira de Normas Técnicas, o tamanho padrão do pôster deve ser </a:t>
            </a:r>
            <a:r>
              <a:rPr lang="pt-BR" sz="3200" b="1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1,20 m x 90 cm </a:t>
            </a:r>
            <a:r>
              <a:rPr lang="pt-BR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com orientação </a:t>
            </a:r>
            <a:r>
              <a:rPr lang="pt-BR" sz="3200" b="1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vertical</a:t>
            </a:r>
            <a:r>
              <a:rPr lang="pt-BR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. A autoria do pôster pode organizar as seções conforme a organização do  pôster submetido ou usar a sugestão indicada nesse </a:t>
            </a:r>
            <a:r>
              <a:rPr lang="pt-BR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template</a:t>
            </a:r>
            <a:r>
              <a:rPr lang="pt-BR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ipsa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est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est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440759" y="36035302"/>
            <a:ext cx="12279373" cy="5171474"/>
            <a:chOff x="0" y="0"/>
            <a:chExt cx="16372497" cy="6895299"/>
          </a:xfrm>
        </p:grpSpPr>
        <p:pic>
          <p:nvPicPr>
            <p:cNvPr id="19" name="Picture 19"/>
            <p:cNvPicPr>
              <a:picLocks noChangeAspect="1"/>
            </p:cNvPicPr>
            <p:nvPr/>
          </p:nvPicPr>
          <p:blipFill>
            <a:blip r:embed="rId4"/>
            <a:srcRect l="3733" r="3733"/>
            <a:stretch>
              <a:fillRect/>
            </a:stretch>
          </p:blipFill>
          <p:spPr>
            <a:xfrm>
              <a:off x="0" y="0"/>
              <a:ext cx="16372497" cy="6895299"/>
            </a:xfrm>
            <a:prstGeom prst="rect">
              <a:avLst/>
            </a:prstGeom>
          </p:spPr>
        </p:pic>
      </p:grpSp>
      <p:sp>
        <p:nvSpPr>
          <p:cNvPr id="29" name="TextBox 29"/>
          <p:cNvSpPr txBox="1"/>
          <p:nvPr/>
        </p:nvSpPr>
        <p:spPr>
          <a:xfrm>
            <a:off x="1489726" y="19809520"/>
            <a:ext cx="12181440" cy="682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</a:t>
            </a:r>
          </a:p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872043" y="4801127"/>
            <a:ext cx="15144750" cy="11669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125"/>
              </a:lnSpc>
            </a:pPr>
            <a:r>
              <a:rPr lang="en-US" sz="7605" b="1" dirty="0">
                <a:solidFill>
                  <a:srgbClr val="141511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TÍTULO DO TRABALHO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89735" y="18425252"/>
            <a:ext cx="6689427" cy="5859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 dirty="0">
                <a:solidFill>
                  <a:srgbClr val="231F20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DESENVOLVIMENTO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56526" y="10096500"/>
            <a:ext cx="11871160" cy="552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INTRODUÇÃO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849999" y="9904703"/>
            <a:ext cx="12263695" cy="552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sz="3600" b="1" dirty="0">
                <a:solidFill>
                  <a:srgbClr val="231F20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RESULTADOS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4834454" y="11277600"/>
            <a:ext cx="12279239" cy="11208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ipsa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est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</a:t>
            </a:r>
          </a:p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ipsa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est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necessitatibus.Ut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</a:t>
            </a:r>
          </a:p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604664" y="7391927"/>
            <a:ext cx="23109279" cy="1897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30"/>
              </a:lnSpc>
            </a:pP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Nome do 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autor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 1 (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Instituição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), email</a:t>
            </a:r>
          </a:p>
          <a:p>
            <a:pPr algn="ctr">
              <a:lnSpc>
                <a:spcPts val="3730"/>
              </a:lnSpc>
            </a:pP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Nome do 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autor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 2 (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Instituição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), email</a:t>
            </a:r>
          </a:p>
          <a:p>
            <a:pPr algn="ctr">
              <a:lnSpc>
                <a:spcPts val="3730"/>
              </a:lnSpc>
            </a:pP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Nome do 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autor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 3  (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Instituição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), email</a:t>
            </a:r>
          </a:p>
          <a:p>
            <a:pPr algn="ctr">
              <a:lnSpc>
                <a:spcPts val="3730"/>
              </a:lnSpc>
            </a:pP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Nome do 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autor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 4  (</a:t>
            </a:r>
            <a:r>
              <a:rPr lang="en-US" sz="3200" b="1" dirty="0" err="1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Instituição</a:t>
            </a:r>
            <a:r>
              <a:rPr lang="en-US" sz="3200" b="1" dirty="0">
                <a:solidFill>
                  <a:srgbClr val="545454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), email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472243" y="6096527"/>
            <a:ext cx="12056110" cy="1077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405"/>
              </a:lnSpc>
            </a:pPr>
            <a:r>
              <a:rPr lang="en-US" sz="7005" b="1" dirty="0" err="1">
                <a:solidFill>
                  <a:srgbClr val="141511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Subtítulo</a:t>
            </a:r>
            <a:r>
              <a:rPr lang="en-US" sz="7005" b="1" dirty="0">
                <a:solidFill>
                  <a:srgbClr val="141511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 do </a:t>
            </a:r>
            <a:r>
              <a:rPr lang="en-US" sz="7005" b="1" dirty="0" err="1">
                <a:solidFill>
                  <a:srgbClr val="141511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trabalho</a:t>
            </a:r>
            <a:endParaRPr lang="en-US" sz="7005" b="1" dirty="0">
              <a:solidFill>
                <a:srgbClr val="141511"/>
              </a:solidFill>
              <a:latin typeface="Arial" panose="020B0604020202020204" pitchFamily="34" charset="0"/>
              <a:ea typeface="Inter Bold" panose="020B0802030000000004"/>
              <a:cs typeface="Arial" panose="020B0604020202020204" pitchFamily="34" charset="0"/>
              <a:sym typeface="Inter Bold" panose="020B0802030000000004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4857838" y="32961715"/>
            <a:ext cx="12263695" cy="552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sz="3600" b="1">
                <a:solidFill>
                  <a:srgbClr val="231F20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REFERÊNCIAS</a:t>
            </a:r>
          </a:p>
        </p:txBody>
      </p:sp>
      <p:grpSp>
        <p:nvGrpSpPr>
          <p:cNvPr id="38" name="Group 38"/>
          <p:cNvGrpSpPr>
            <a:grpSpLocks noChangeAspect="1"/>
          </p:cNvGrpSpPr>
          <p:nvPr/>
        </p:nvGrpSpPr>
        <p:grpSpPr>
          <a:xfrm>
            <a:off x="14857838" y="33628465"/>
            <a:ext cx="9333357" cy="287998"/>
            <a:chOff x="0" y="0"/>
            <a:chExt cx="9333357" cy="287998"/>
          </a:xfrm>
          <a:solidFill>
            <a:schemeClr val="accent1"/>
          </a:solidFill>
        </p:grpSpPr>
        <p:sp>
          <p:nvSpPr>
            <p:cNvPr id="39" name="Freeform 39"/>
            <p:cNvSpPr/>
            <p:nvPr/>
          </p:nvSpPr>
          <p:spPr>
            <a:xfrm>
              <a:off x="0" y="0"/>
              <a:ext cx="9333357" cy="288036"/>
            </a:xfrm>
            <a:custGeom>
              <a:avLst/>
              <a:gdLst/>
              <a:ahLst/>
              <a:cxnLst/>
              <a:rect l="l" t="t" r="r" b="b"/>
              <a:pathLst>
                <a:path w="9333357" h="288036">
                  <a:moveTo>
                    <a:pt x="9333357" y="288036"/>
                  </a:moveTo>
                  <a:lnTo>
                    <a:pt x="0" y="288036"/>
                  </a:lnTo>
                  <a:lnTo>
                    <a:pt x="0" y="0"/>
                  </a:lnTo>
                  <a:lnTo>
                    <a:pt x="9045321" y="0"/>
                  </a:lnTo>
                  <a:cubicBezTo>
                    <a:pt x="9204325" y="0"/>
                    <a:pt x="9333357" y="128905"/>
                    <a:pt x="9333357" y="288036"/>
                  </a:cubicBezTo>
                </a:path>
              </a:pathLst>
            </a:custGeom>
            <a:grpFill/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14857838" y="34256662"/>
            <a:ext cx="12279239" cy="4385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</a:t>
            </a:r>
          </a:p>
        </p:txBody>
      </p:sp>
      <p:grpSp>
        <p:nvGrpSpPr>
          <p:cNvPr id="43" name="Agrupar 38"/>
          <p:cNvGrpSpPr/>
          <p:nvPr/>
        </p:nvGrpSpPr>
        <p:grpSpPr>
          <a:xfrm>
            <a:off x="14857838" y="41548639"/>
            <a:ext cx="7618437" cy="1656761"/>
            <a:chOff x="270068" y="6178800"/>
            <a:chExt cx="4484040" cy="458138"/>
          </a:xfrm>
        </p:grpSpPr>
        <p:sp>
          <p:nvSpPr>
            <p:cNvPr id="44" name="Google Shape;84;p1"/>
            <p:cNvSpPr txBox="1"/>
            <p:nvPr/>
          </p:nvSpPr>
          <p:spPr>
            <a:xfrm>
              <a:off x="270068" y="6178800"/>
              <a:ext cx="1397876" cy="4581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rm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L="914400" marR="0" lvl="1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4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L="1371600" marR="0" lvl="2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0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L="1828800" marR="0" lvl="3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L="2286000" marR="0" lvl="4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L="2743200" marR="0" lvl="5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L="3200400" marR="0" lvl="6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L="3657600" marR="0" lvl="7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L="4114800" marR="0" lvl="8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indent="0">
                <a:spcBef>
                  <a:spcPts val="0"/>
                </a:spcBef>
                <a:buSzPts val="2400"/>
                <a:buFont typeface="Arial" panose="020B0604020202020204"/>
                <a:buNone/>
              </a:pPr>
              <a:r>
                <a:rPr lang="pt-BR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Realização: </a:t>
              </a:r>
            </a:p>
            <a:p>
              <a:pPr marL="0" indent="0" algn="ctr">
                <a:buSzPts val="2400"/>
                <a:buFont typeface="Arial" panose="020B0604020202020204"/>
                <a:buNone/>
              </a:pPr>
              <a:endParaRPr lang="pt-BR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Google Shape;84;p1"/>
            <p:cNvSpPr txBox="1"/>
            <p:nvPr/>
          </p:nvSpPr>
          <p:spPr>
            <a:xfrm>
              <a:off x="3356232" y="6178800"/>
              <a:ext cx="1397876" cy="4472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rm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L="914400" marR="0" lvl="1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4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L="1371600" marR="0" lvl="2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20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L="1828800" marR="0" lvl="3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L="2286000" marR="0" lvl="4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L="2743200" marR="0" lvl="5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L="3200400" marR="0" lvl="6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L="3657600" marR="0" lvl="7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L="4114800" marR="0" lvl="8" indent="-342900" algn="l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 panose="020B0604020202020204"/>
                <a:buChar char="•"/>
                <a:defRPr sz="18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indent="0">
                <a:spcBef>
                  <a:spcPts val="0"/>
                </a:spcBef>
                <a:buSzPts val="2400"/>
                <a:buFont typeface="Arial" panose="020B0604020202020204"/>
                <a:buNone/>
              </a:pPr>
              <a:r>
                <a:rPr lang="pt-BR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Apoio: </a:t>
              </a:r>
            </a:p>
            <a:p>
              <a:pPr marL="0" indent="0" algn="ctr">
                <a:buSzPts val="2400"/>
                <a:buFont typeface="Arial" panose="020B0604020202020204"/>
                <a:buNone/>
              </a:pPr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8" name="Caixa de Texto 57"/>
          <p:cNvSpPr txBox="1"/>
          <p:nvPr/>
        </p:nvSpPr>
        <p:spPr>
          <a:xfrm>
            <a:off x="7580445" y="1236425"/>
            <a:ext cx="14384918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SEMANA DE MATEMÁTICA DA URCA – SEMAT/URCA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Matemática em movimento: 33 anos de formação, pesquisa e transformação social</a:t>
            </a:r>
          </a:p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URCA, Juazeiro do Norte, CE – BRASIL – 25 a 28/08/2026 </a:t>
            </a:r>
            <a:endParaRPr lang="pt-BR" altLang="en-US" sz="4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grpSp>
        <p:nvGrpSpPr>
          <p:cNvPr id="10" name="Group 23"/>
          <p:cNvGrpSpPr/>
          <p:nvPr/>
        </p:nvGrpSpPr>
        <p:grpSpPr>
          <a:xfrm>
            <a:off x="14689729" y="23179142"/>
            <a:ext cx="6336190" cy="9057487"/>
            <a:chOff x="0" y="0"/>
            <a:chExt cx="812800" cy="850205"/>
          </a:xfrm>
        </p:grpSpPr>
        <p:sp>
          <p:nvSpPr>
            <p:cNvPr id="20" name="Freeform 24"/>
            <p:cNvSpPr/>
            <p:nvPr/>
          </p:nvSpPr>
          <p:spPr>
            <a:xfrm>
              <a:off x="0" y="0"/>
              <a:ext cx="812800" cy="850205"/>
            </a:xfrm>
            <a:custGeom>
              <a:avLst/>
              <a:gdLst/>
              <a:ahLst/>
              <a:cxnLst/>
              <a:rect l="l" t="t" r="r" b="b"/>
              <a:pathLst>
                <a:path w="812800" h="850205">
                  <a:moveTo>
                    <a:pt x="0" y="0"/>
                  </a:moveTo>
                  <a:lnTo>
                    <a:pt x="812800" y="0"/>
                  </a:lnTo>
                  <a:lnTo>
                    <a:pt x="812800" y="850205"/>
                  </a:lnTo>
                  <a:lnTo>
                    <a:pt x="0" y="850205"/>
                  </a:lnTo>
                  <a:close/>
                </a:path>
              </a:pathLst>
            </a:custGeom>
            <a:blipFill>
              <a:blip r:embed="rId4"/>
              <a:stretch>
                <a:fillRect l="-78303" r="-78303" b="4399"/>
              </a:stretch>
            </a:blipFill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5"/>
          <p:cNvGrpSpPr/>
          <p:nvPr/>
        </p:nvGrpSpPr>
        <p:grpSpPr>
          <a:xfrm>
            <a:off x="21288771" y="23179142"/>
            <a:ext cx="5714339" cy="4171442"/>
            <a:chOff x="0" y="0"/>
            <a:chExt cx="316179" cy="179407"/>
          </a:xfrm>
        </p:grpSpPr>
        <p:sp>
          <p:nvSpPr>
            <p:cNvPr id="22" name="Freeform 26"/>
            <p:cNvSpPr/>
            <p:nvPr/>
          </p:nvSpPr>
          <p:spPr>
            <a:xfrm>
              <a:off x="0" y="0"/>
              <a:ext cx="316179" cy="179407"/>
            </a:xfrm>
            <a:custGeom>
              <a:avLst/>
              <a:gdLst/>
              <a:ahLst/>
              <a:cxnLst/>
              <a:rect l="l" t="t" r="r" b="b"/>
              <a:pathLst>
                <a:path w="316179" h="179407">
                  <a:moveTo>
                    <a:pt x="0" y="0"/>
                  </a:moveTo>
                  <a:lnTo>
                    <a:pt x="316179" y="0"/>
                  </a:lnTo>
                  <a:lnTo>
                    <a:pt x="316179" y="179407"/>
                  </a:lnTo>
                  <a:lnTo>
                    <a:pt x="0" y="179407"/>
                  </a:lnTo>
                  <a:close/>
                </a:path>
              </a:pathLst>
            </a:custGeom>
            <a:blipFill>
              <a:blip r:embed="rId4"/>
              <a:stretch>
                <a:fillRect l="-201294" r="-358364" b="-353047"/>
              </a:stretch>
            </a:blipFill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27"/>
          <p:cNvGrpSpPr/>
          <p:nvPr/>
        </p:nvGrpSpPr>
        <p:grpSpPr>
          <a:xfrm>
            <a:off x="21222304" y="27512311"/>
            <a:ext cx="5714339" cy="4116299"/>
            <a:chOff x="0" y="0"/>
            <a:chExt cx="579521" cy="324487"/>
          </a:xfrm>
        </p:grpSpPr>
        <p:sp>
          <p:nvSpPr>
            <p:cNvPr id="47" name="Freeform 28"/>
            <p:cNvSpPr/>
            <p:nvPr/>
          </p:nvSpPr>
          <p:spPr>
            <a:xfrm>
              <a:off x="0" y="0"/>
              <a:ext cx="579521" cy="324487"/>
            </a:xfrm>
            <a:custGeom>
              <a:avLst/>
              <a:gdLst/>
              <a:ahLst/>
              <a:cxnLst/>
              <a:rect l="l" t="t" r="r" b="b"/>
              <a:pathLst>
                <a:path w="579521" h="324487">
                  <a:moveTo>
                    <a:pt x="0" y="0"/>
                  </a:moveTo>
                  <a:lnTo>
                    <a:pt x="579521" y="0"/>
                  </a:lnTo>
                  <a:lnTo>
                    <a:pt x="579521" y="324487"/>
                  </a:lnTo>
                  <a:lnTo>
                    <a:pt x="0" y="324487"/>
                  </a:lnTo>
                  <a:close/>
                </a:path>
              </a:pathLst>
            </a:custGeom>
            <a:blipFill>
              <a:blip r:embed="rId4"/>
              <a:stretch>
                <a:fillRect l="-109823" r="-150077" b="-150487"/>
              </a:stretch>
            </a:blipFill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6">
            <a:extLst>
              <a:ext uri="{FF2B5EF4-FFF2-40B4-BE49-F238E27FC236}">
                <a16:creationId xmlns:a16="http://schemas.microsoft.com/office/drawing/2014/main" id="{C5CF78EC-4BCB-CE5F-2A68-F31A7E1B7934}"/>
              </a:ext>
            </a:extLst>
          </p:cNvPr>
          <p:cNvGrpSpPr>
            <a:grpSpLocks noChangeAspect="1"/>
          </p:cNvGrpSpPr>
          <p:nvPr/>
        </p:nvGrpSpPr>
        <p:grpSpPr>
          <a:xfrm>
            <a:off x="1489726" y="27917052"/>
            <a:ext cx="9333357" cy="287998"/>
            <a:chOff x="0" y="0"/>
            <a:chExt cx="9333357" cy="287998"/>
          </a:xfrm>
          <a:solidFill>
            <a:schemeClr val="accent1"/>
          </a:solidFill>
        </p:grpSpPr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B6C0D4A0-A09D-7C3E-4A39-DDCC6C0C7882}"/>
                </a:ext>
              </a:extLst>
            </p:cNvPr>
            <p:cNvSpPr/>
            <p:nvPr/>
          </p:nvSpPr>
          <p:spPr>
            <a:xfrm>
              <a:off x="0" y="0"/>
              <a:ext cx="9333357" cy="288036"/>
            </a:xfrm>
            <a:custGeom>
              <a:avLst/>
              <a:gdLst/>
              <a:ahLst/>
              <a:cxnLst/>
              <a:rect l="l" t="t" r="r" b="b"/>
              <a:pathLst>
                <a:path w="9333357" h="288036">
                  <a:moveTo>
                    <a:pt x="9333357" y="288036"/>
                  </a:moveTo>
                  <a:lnTo>
                    <a:pt x="0" y="288036"/>
                  </a:lnTo>
                  <a:lnTo>
                    <a:pt x="0" y="0"/>
                  </a:lnTo>
                  <a:lnTo>
                    <a:pt x="9045321" y="0"/>
                  </a:lnTo>
                  <a:cubicBezTo>
                    <a:pt x="9204325" y="0"/>
                    <a:pt x="9333357" y="128905"/>
                    <a:pt x="9333357" y="288036"/>
                  </a:cubicBezTo>
                </a:path>
              </a:pathLst>
            </a:custGeom>
            <a:grpFill/>
          </p:spPr>
          <p:txBody>
            <a:bodyPr/>
            <a:lstStyle/>
            <a:p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TextBox 31">
            <a:extLst>
              <a:ext uri="{FF2B5EF4-FFF2-40B4-BE49-F238E27FC236}">
                <a16:creationId xmlns:a16="http://schemas.microsoft.com/office/drawing/2014/main" id="{BA23FDCC-491B-4355-4A10-2D9BFC394F10}"/>
              </a:ext>
            </a:extLst>
          </p:cNvPr>
          <p:cNvSpPr txBox="1"/>
          <p:nvPr/>
        </p:nvSpPr>
        <p:spPr>
          <a:xfrm>
            <a:off x="1489735" y="27145313"/>
            <a:ext cx="6689427" cy="602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1" dirty="0">
                <a:solidFill>
                  <a:srgbClr val="231F20"/>
                </a:solidFill>
                <a:latin typeface="Arial" panose="020B0604020202020204" pitchFamily="34" charset="0"/>
                <a:ea typeface="Inter Bold" panose="020B0802030000000004"/>
                <a:cs typeface="Arial" panose="020B0604020202020204" pitchFamily="34" charset="0"/>
                <a:sym typeface="Inter Bold" panose="020B0802030000000004"/>
              </a:rPr>
              <a:t>METODOLOGIA</a:t>
            </a:r>
          </a:p>
        </p:txBody>
      </p:sp>
      <p:sp>
        <p:nvSpPr>
          <p:cNvPr id="51" name="TextBox 29">
            <a:extLst>
              <a:ext uri="{FF2B5EF4-FFF2-40B4-BE49-F238E27FC236}">
                <a16:creationId xmlns:a16="http://schemas.microsoft.com/office/drawing/2014/main" id="{C4DE993C-72EE-EEB2-F119-7A560AB1318E}"/>
              </a:ext>
            </a:extLst>
          </p:cNvPr>
          <p:cNvSpPr txBox="1"/>
          <p:nvPr/>
        </p:nvSpPr>
        <p:spPr>
          <a:xfrm>
            <a:off x="1492621" y="28724920"/>
            <a:ext cx="12181440" cy="682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</a:t>
            </a:r>
          </a:p>
          <a:p>
            <a:pPr algn="just">
              <a:lnSpc>
                <a:spcPts val="3840"/>
              </a:lnSpc>
            </a:pP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Lorem ipsum dolor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amet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Ad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consequatur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veniam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nisi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repellendus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maxime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iste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autem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velit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sit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odio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incidunt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ab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ipsa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Ut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aperiam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dignissimos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quasi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cumque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necessitatibus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Et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deleniti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fuga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vel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doloremque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explicabo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quo rerum quia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eum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unde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et nihil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enim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est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nulla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 At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veritatis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repudiandae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reiciendis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dolorem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qui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tenetur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quisquam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aut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sequi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natus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non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officia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 </a:t>
            </a:r>
            <a:r>
              <a:rPr lang="en-US" sz="3200" dirty="0" err="1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voluptatem</a:t>
            </a:r>
            <a:r>
              <a:rPr lang="en-US" sz="3200" dirty="0">
                <a:solidFill>
                  <a:srgbClr val="231F20"/>
                </a:solidFill>
                <a:latin typeface="Arial" panose="020B0604020202020204" pitchFamily="34" charset="0"/>
                <a:ea typeface="Inter" panose="020B0502030000000004"/>
                <a:cs typeface="Arial" panose="020B0604020202020204" pitchFamily="34" charset="0"/>
                <a:sym typeface="Inter" panose="020B0502030000000004"/>
              </a:rPr>
              <a:t>.</a:t>
            </a:r>
          </a:p>
        </p:txBody>
      </p:sp>
      <p:pic>
        <p:nvPicPr>
          <p:cNvPr id="3" name="Imagem 2" descr="Esquemático&#10;&#10;O conteúdo gerado por IA pode estar incorreto.">
            <a:extLst>
              <a:ext uri="{FF2B5EF4-FFF2-40B4-BE49-F238E27FC236}">
                <a16:creationId xmlns:a16="http://schemas.microsoft.com/office/drawing/2014/main" id="{DF2555E9-AE95-94CE-E6E1-9A278F2ADA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8" r="20488" b="23705"/>
          <a:stretch>
            <a:fillRect/>
          </a:stretch>
        </p:blipFill>
        <p:spPr>
          <a:xfrm>
            <a:off x="1311912" y="368124"/>
            <a:ext cx="5444459" cy="4425279"/>
          </a:xfrm>
          <a:prstGeom prst="rect">
            <a:avLst/>
          </a:prstGeom>
        </p:spPr>
      </p:pic>
      <p:pic>
        <p:nvPicPr>
          <p:cNvPr id="1026" name="Picture 2" descr="Identidade Visual – Universidade Regional do Cariri – URCA">
            <a:extLst>
              <a:ext uri="{FF2B5EF4-FFF2-40B4-BE49-F238E27FC236}">
                <a16:creationId xmlns:a16="http://schemas.microsoft.com/office/drawing/2014/main" id="{6F5F9B50-CD8F-9E40-E0FF-2FCC53DD0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5408" y="40415157"/>
            <a:ext cx="2143124" cy="232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BEM-CE (@sbemce) • Instagram photos and videos">
            <a:extLst>
              <a:ext uri="{FF2B5EF4-FFF2-40B4-BE49-F238E27FC236}">
                <a16:creationId xmlns:a16="http://schemas.microsoft.com/office/drawing/2014/main" id="{8DC7A85C-BF89-E3D0-6170-890318BD3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1073" y="4047707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rograma de Pós-Graduação em Matemática">
            <a:extLst>
              <a:ext uri="{FF2B5EF4-FFF2-40B4-BE49-F238E27FC236}">
                <a16:creationId xmlns:a16="http://schemas.microsoft.com/office/drawing/2014/main" id="{65BF6625-DCC2-ED71-6DAC-D4254D018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6081" y="40993379"/>
            <a:ext cx="389572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dade Visual – Universidade Regional do Cariri – URCA">
            <a:extLst>
              <a:ext uri="{FF2B5EF4-FFF2-40B4-BE49-F238E27FC236}">
                <a16:creationId xmlns:a16="http://schemas.microsoft.com/office/drawing/2014/main" id="{B5F75FE7-DE55-5A7B-2D00-52E379055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8437" y="668723"/>
            <a:ext cx="3708206" cy="402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847</Words>
  <Application>Microsoft Office PowerPoint</Application>
  <PresentationFormat>Personalizar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Pôster I EBTO - 2024</dc:title>
  <dc:creator>Leide Leão</dc:creator>
  <cp:lastModifiedBy>Ronald Moraes</cp:lastModifiedBy>
  <cp:revision>13</cp:revision>
  <dcterms:created xsi:type="dcterms:W3CDTF">2006-08-16T00:00:00Z</dcterms:created>
  <dcterms:modified xsi:type="dcterms:W3CDTF">2026-06-10T19:24:37Z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CF4A7B78679845FABDED2960399EC6E2_13</vt:lpwstr>
  </property>
  <property fmtid="{D5CDD505-2E9C-101B-9397-08002B2CF9AE}" pid="3" name="KSOProductBuildVer">
    <vt:lpwstr>1046-12.2.0.23197</vt:lpwstr>
  </property>
</Properties>
</file>