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Open Sans" panose="020B0604020202020204" charset="0"/>
      <p:regular r:id="rId7"/>
    </p:embeddedFont>
    <p:embeddedFont>
      <p:font typeface="Schoolbell" panose="020B0604020202020204" charset="0"/>
      <p:regular r:id="rId8"/>
    </p:embeddedFont>
    <p:embeddedFont>
      <p:font typeface="Open Sans Bold" panose="020B060402020202020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6" d="100"/>
          <a:sy n="66" d="100"/>
        </p:scale>
        <p:origin x="1632" y="13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5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2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2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2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2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85578" y="7866238"/>
            <a:ext cx="13167939" cy="5889660"/>
          </a:xfrm>
          <a:custGeom>
            <a:avLst/>
            <a:gdLst/>
            <a:ahLst/>
            <a:cxnLst/>
            <a:rect l="l" t="t" r="r" b="b"/>
            <a:pathLst>
              <a:path w="13167939" h="5889660">
                <a:moveTo>
                  <a:pt x="0" y="0"/>
                </a:moveTo>
                <a:lnTo>
                  <a:pt x="13167939" y="0"/>
                </a:lnTo>
                <a:lnTo>
                  <a:pt x="13167939" y="5889660"/>
                </a:lnTo>
                <a:lnTo>
                  <a:pt x="0" y="58896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3826131" y="6574472"/>
            <a:ext cx="6959455" cy="7181426"/>
          </a:xfrm>
          <a:custGeom>
            <a:avLst/>
            <a:gdLst/>
            <a:ahLst/>
            <a:cxnLst/>
            <a:rect l="l" t="t" r="r" b="b"/>
            <a:pathLst>
              <a:path w="6959455" h="7181426">
                <a:moveTo>
                  <a:pt x="0" y="0"/>
                </a:moveTo>
                <a:lnTo>
                  <a:pt x="6959455" y="0"/>
                </a:lnTo>
                <a:lnTo>
                  <a:pt x="6959455" y="7181426"/>
                </a:lnTo>
                <a:lnTo>
                  <a:pt x="0" y="71814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510835" y="7233720"/>
            <a:ext cx="5792826" cy="4181367"/>
          </a:xfrm>
          <a:custGeom>
            <a:avLst/>
            <a:gdLst/>
            <a:ahLst/>
            <a:cxnLst/>
            <a:rect l="l" t="t" r="r" b="b"/>
            <a:pathLst>
              <a:path w="5792826" h="4181367">
                <a:moveTo>
                  <a:pt x="0" y="0"/>
                </a:moveTo>
                <a:lnTo>
                  <a:pt x="5792826" y="0"/>
                </a:lnTo>
                <a:lnTo>
                  <a:pt x="5792826" y="4181367"/>
                </a:lnTo>
                <a:lnTo>
                  <a:pt x="0" y="418136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400000">
            <a:off x="1927613" y="-1748476"/>
            <a:ext cx="1646236" cy="5273864"/>
          </a:xfrm>
          <a:custGeom>
            <a:avLst/>
            <a:gdLst/>
            <a:ahLst/>
            <a:cxnLst/>
            <a:rect l="l" t="t" r="r" b="b"/>
            <a:pathLst>
              <a:path w="2209484" h="5498715">
                <a:moveTo>
                  <a:pt x="0" y="0"/>
                </a:moveTo>
                <a:lnTo>
                  <a:pt x="2209484" y="0"/>
                </a:lnTo>
                <a:lnTo>
                  <a:pt x="2209484" y="5498715"/>
                </a:lnTo>
                <a:lnTo>
                  <a:pt x="0" y="549871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165992" y="65338"/>
            <a:ext cx="2008436" cy="1847073"/>
          </a:xfrm>
          <a:custGeom>
            <a:avLst/>
            <a:gdLst/>
            <a:ahLst/>
            <a:cxnLst/>
            <a:rect l="l" t="t" r="r" b="b"/>
            <a:pathLst>
              <a:path w="2008436" h="1847073">
                <a:moveTo>
                  <a:pt x="0" y="0"/>
                </a:moveTo>
                <a:lnTo>
                  <a:pt x="2008437" y="0"/>
                </a:lnTo>
                <a:lnTo>
                  <a:pt x="2008437" y="1847073"/>
                </a:lnTo>
                <a:lnTo>
                  <a:pt x="0" y="184707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b="-8736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015350" y="227725"/>
            <a:ext cx="1619348" cy="1619348"/>
          </a:xfrm>
          <a:custGeom>
            <a:avLst/>
            <a:gdLst/>
            <a:ahLst/>
            <a:cxnLst/>
            <a:rect l="l" t="t" r="r" b="b"/>
            <a:pathLst>
              <a:path w="1619348" h="1619348">
                <a:moveTo>
                  <a:pt x="0" y="0"/>
                </a:moveTo>
                <a:lnTo>
                  <a:pt x="1619348" y="0"/>
                </a:lnTo>
                <a:lnTo>
                  <a:pt x="1619348" y="1619348"/>
                </a:lnTo>
                <a:lnTo>
                  <a:pt x="0" y="161934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7045927" y="231071"/>
            <a:ext cx="5310375" cy="22826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86"/>
              </a:lnSpc>
            </a:pPr>
            <a:r>
              <a:rPr lang="en-US" sz="6347" dirty="0">
                <a:solidFill>
                  <a:srgbClr val="DF5737"/>
                </a:solidFill>
                <a:latin typeface="Schoolbell"/>
                <a:ea typeface="Schoolbell"/>
                <a:cs typeface="Schoolbell"/>
                <a:sym typeface="Schoolbell"/>
              </a:rPr>
              <a:t>I Seminário </a:t>
            </a:r>
          </a:p>
          <a:p>
            <a:pPr algn="ctr">
              <a:lnSpc>
                <a:spcPts val="8886"/>
              </a:lnSpc>
            </a:pPr>
            <a:endParaRPr lang="en-US" sz="6347" dirty="0">
              <a:solidFill>
                <a:srgbClr val="DF5737"/>
              </a:solidFill>
              <a:latin typeface="Schoolbell"/>
              <a:ea typeface="Schoolbell"/>
              <a:cs typeface="Schoolbell"/>
              <a:sym typeface="Schoolbell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657823" y="1847073"/>
            <a:ext cx="7724140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96"/>
              </a:lnSpc>
              <a:spcBef>
                <a:spcPct val="0"/>
              </a:spcBef>
            </a:pPr>
            <a:r>
              <a:rPr lang="en-US" sz="4211" dirty="0">
                <a:solidFill>
                  <a:srgbClr val="DF5737"/>
                </a:solidFill>
                <a:latin typeface="Schoolbell"/>
                <a:ea typeface="Schoolbell"/>
                <a:cs typeface="Schoolbell"/>
                <a:sym typeface="Schoolbell"/>
              </a:rPr>
              <a:t>Geografia, criatividade e educação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714168" y="1136618"/>
            <a:ext cx="139031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62"/>
              </a:lnSpc>
              <a:spcBef>
                <a:spcPct val="0"/>
              </a:spcBef>
            </a:pPr>
            <a:r>
              <a:rPr lang="en-US" sz="4544" dirty="0">
                <a:solidFill>
                  <a:srgbClr val="DF5737"/>
                </a:solidFill>
                <a:latin typeface="Schoolbell"/>
                <a:ea typeface="Schoolbell"/>
                <a:cs typeface="Schoolbell"/>
                <a:sym typeface="Schoolbell"/>
              </a:rPr>
              <a:t>de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827505" y="2649246"/>
            <a:ext cx="5747218" cy="424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30"/>
              </a:lnSpc>
            </a:pPr>
            <a:r>
              <a:rPr lang="en-US" sz="2521" dirty="0">
                <a:solidFill>
                  <a:srgbClr val="DF5737"/>
                </a:solidFill>
                <a:latin typeface="Schoolbell"/>
                <a:ea typeface="Schoolbell"/>
                <a:cs typeface="Schoolbell"/>
                <a:sym typeface="Schoolbell"/>
              </a:rPr>
              <a:t>A Criatividade na formação dos professores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165992" y="6279609"/>
            <a:ext cx="3226408" cy="936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dirty="0" smtClean="0">
                <a:solidFill>
                  <a:srgbClr val="DF573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Autores: </a:t>
            </a:r>
            <a:endParaRPr lang="en-US" sz="5199" b="1" dirty="0">
              <a:solidFill>
                <a:srgbClr val="DF5737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3933276" y="4652776"/>
            <a:ext cx="95937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err="1" smtClean="0">
                <a:solidFill>
                  <a:srgbClr val="DF573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Título</a:t>
            </a:r>
            <a:r>
              <a:rPr lang="en-US" sz="7000" b="1" dirty="0" smtClean="0">
                <a:solidFill>
                  <a:srgbClr val="DF573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7000" b="1" dirty="0">
                <a:solidFill>
                  <a:srgbClr val="DF573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do </a:t>
            </a:r>
            <a:r>
              <a:rPr lang="en-US" sz="7000" b="1" dirty="0" smtClean="0">
                <a:solidFill>
                  <a:srgbClr val="DF573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Trabalho</a:t>
            </a:r>
            <a:endParaRPr lang="en-US" sz="7000" b="1" dirty="0">
              <a:solidFill>
                <a:srgbClr val="DF5737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/>
            <a:endParaRPr lang="pt-BR" sz="7000" dirty="0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4032" y="7403766"/>
            <a:ext cx="2233035" cy="2883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259979" y="-3249933"/>
            <a:ext cx="8200043" cy="8050951"/>
          </a:xfrm>
          <a:custGeom>
            <a:avLst/>
            <a:gdLst/>
            <a:ahLst/>
            <a:cxnLst/>
            <a:rect l="l" t="t" r="r" b="b"/>
            <a:pathLst>
              <a:path w="8200043" h="8050951">
                <a:moveTo>
                  <a:pt x="0" y="0"/>
                </a:moveTo>
                <a:lnTo>
                  <a:pt x="8200043" y="0"/>
                </a:lnTo>
                <a:lnTo>
                  <a:pt x="8200043" y="8050951"/>
                </a:lnTo>
                <a:lnTo>
                  <a:pt x="0" y="80509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85578" y="7866238"/>
            <a:ext cx="13167939" cy="5889660"/>
          </a:xfrm>
          <a:custGeom>
            <a:avLst/>
            <a:gdLst/>
            <a:ahLst/>
            <a:cxnLst/>
            <a:rect l="l" t="t" r="r" b="b"/>
            <a:pathLst>
              <a:path w="13167939" h="5889660">
                <a:moveTo>
                  <a:pt x="0" y="0"/>
                </a:moveTo>
                <a:lnTo>
                  <a:pt x="13167939" y="0"/>
                </a:lnTo>
                <a:lnTo>
                  <a:pt x="13167939" y="5889660"/>
                </a:lnTo>
                <a:lnTo>
                  <a:pt x="0" y="58896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3826131" y="6574472"/>
            <a:ext cx="6959455" cy="7181426"/>
          </a:xfrm>
          <a:custGeom>
            <a:avLst/>
            <a:gdLst/>
            <a:ahLst/>
            <a:cxnLst/>
            <a:rect l="l" t="t" r="r" b="b"/>
            <a:pathLst>
              <a:path w="6959455" h="7181426">
                <a:moveTo>
                  <a:pt x="0" y="0"/>
                </a:moveTo>
                <a:lnTo>
                  <a:pt x="6959455" y="0"/>
                </a:lnTo>
                <a:lnTo>
                  <a:pt x="6959455" y="7181426"/>
                </a:lnTo>
                <a:lnTo>
                  <a:pt x="0" y="71814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510835" y="7233720"/>
            <a:ext cx="5792826" cy="4181367"/>
          </a:xfrm>
          <a:custGeom>
            <a:avLst/>
            <a:gdLst/>
            <a:ahLst/>
            <a:cxnLst/>
            <a:rect l="l" t="t" r="r" b="b"/>
            <a:pathLst>
              <a:path w="5792826" h="4181367">
                <a:moveTo>
                  <a:pt x="0" y="0"/>
                </a:moveTo>
                <a:lnTo>
                  <a:pt x="5792826" y="0"/>
                </a:lnTo>
                <a:lnTo>
                  <a:pt x="5792826" y="4181367"/>
                </a:lnTo>
                <a:lnTo>
                  <a:pt x="0" y="418136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87610" y="408594"/>
            <a:ext cx="7922990" cy="1654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 dirty="0">
                <a:solidFill>
                  <a:srgbClr val="DF573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Introdução: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25" y="2356274"/>
            <a:ext cx="14943705" cy="442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85859" lvl="1" indent="-392929" algn="just">
              <a:lnSpc>
                <a:spcPts val="5095"/>
              </a:lnSpc>
              <a:buFont typeface="Arial"/>
              <a:buChar char="•"/>
            </a:pPr>
            <a:r>
              <a:rPr lang="en-US" sz="3639" dirty="0">
                <a:solidFill>
                  <a:srgbClr val="DF5737"/>
                </a:solidFill>
                <a:latin typeface="Open Sans"/>
                <a:ea typeface="Open Sans"/>
                <a:cs typeface="Open Sans"/>
                <a:sym typeface="Open Sans"/>
              </a:rPr>
              <a:t>Breve contextualização do tema: Apresenta o contexto do trabalho, a relevância e a justificativa para a pesquisa.</a:t>
            </a:r>
          </a:p>
          <a:p>
            <a:pPr marL="785859" lvl="1" indent="-392929" algn="just">
              <a:lnSpc>
                <a:spcPts val="5095"/>
              </a:lnSpc>
              <a:buFont typeface="Arial"/>
              <a:buChar char="•"/>
            </a:pPr>
            <a:r>
              <a:rPr lang="en-US" sz="3639" dirty="0">
                <a:solidFill>
                  <a:srgbClr val="DF5737"/>
                </a:solidFill>
                <a:latin typeface="Open Sans"/>
                <a:ea typeface="Open Sans"/>
                <a:cs typeface="Open Sans"/>
                <a:sym typeface="Open Sans"/>
              </a:rPr>
              <a:t>Objetivos da pesquisa: Define os objetivos a serem alcançados com o estudo.</a:t>
            </a:r>
          </a:p>
          <a:p>
            <a:pPr marL="785859" lvl="1" indent="-392929" algn="just">
              <a:lnSpc>
                <a:spcPts val="5095"/>
              </a:lnSpc>
              <a:buFont typeface="Arial"/>
              <a:buChar char="•"/>
            </a:pPr>
            <a:r>
              <a:rPr lang="en-US" sz="3639" dirty="0">
                <a:solidFill>
                  <a:srgbClr val="DF5737"/>
                </a:solidFill>
                <a:latin typeface="Open Sans"/>
                <a:ea typeface="Open Sans"/>
                <a:cs typeface="Open Sans"/>
                <a:sym typeface="Open Sans"/>
              </a:rPr>
              <a:t>Formulação do problema: Apresenta a pergunta ou problema que o trabalho visa responder.</a:t>
            </a:r>
          </a:p>
          <a:p>
            <a:pPr algn="just">
              <a:lnSpc>
                <a:spcPts val="5095"/>
              </a:lnSpc>
            </a:pPr>
            <a:endParaRPr lang="en-US" sz="3639" dirty="0">
              <a:solidFill>
                <a:srgbClr val="DF573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259979" y="-3249933"/>
            <a:ext cx="8200043" cy="8050951"/>
          </a:xfrm>
          <a:custGeom>
            <a:avLst/>
            <a:gdLst/>
            <a:ahLst/>
            <a:cxnLst/>
            <a:rect l="l" t="t" r="r" b="b"/>
            <a:pathLst>
              <a:path w="8200043" h="8050951">
                <a:moveTo>
                  <a:pt x="0" y="0"/>
                </a:moveTo>
                <a:lnTo>
                  <a:pt x="8200043" y="0"/>
                </a:lnTo>
                <a:lnTo>
                  <a:pt x="8200043" y="8050951"/>
                </a:lnTo>
                <a:lnTo>
                  <a:pt x="0" y="80509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85578" y="7866238"/>
            <a:ext cx="13167939" cy="5889660"/>
          </a:xfrm>
          <a:custGeom>
            <a:avLst/>
            <a:gdLst/>
            <a:ahLst/>
            <a:cxnLst/>
            <a:rect l="l" t="t" r="r" b="b"/>
            <a:pathLst>
              <a:path w="13167939" h="5889660">
                <a:moveTo>
                  <a:pt x="0" y="0"/>
                </a:moveTo>
                <a:lnTo>
                  <a:pt x="13167939" y="0"/>
                </a:lnTo>
                <a:lnTo>
                  <a:pt x="13167939" y="5889660"/>
                </a:lnTo>
                <a:lnTo>
                  <a:pt x="0" y="58896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3826131" y="6574472"/>
            <a:ext cx="6959455" cy="7181426"/>
          </a:xfrm>
          <a:custGeom>
            <a:avLst/>
            <a:gdLst/>
            <a:ahLst/>
            <a:cxnLst/>
            <a:rect l="l" t="t" r="r" b="b"/>
            <a:pathLst>
              <a:path w="6959455" h="7181426">
                <a:moveTo>
                  <a:pt x="0" y="0"/>
                </a:moveTo>
                <a:lnTo>
                  <a:pt x="6959455" y="0"/>
                </a:lnTo>
                <a:lnTo>
                  <a:pt x="6959455" y="7181426"/>
                </a:lnTo>
                <a:lnTo>
                  <a:pt x="0" y="71814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510835" y="7233720"/>
            <a:ext cx="5792826" cy="4181367"/>
          </a:xfrm>
          <a:custGeom>
            <a:avLst/>
            <a:gdLst/>
            <a:ahLst/>
            <a:cxnLst/>
            <a:rect l="l" t="t" r="r" b="b"/>
            <a:pathLst>
              <a:path w="5792826" h="4181367">
                <a:moveTo>
                  <a:pt x="0" y="0"/>
                </a:moveTo>
                <a:lnTo>
                  <a:pt x="5792826" y="0"/>
                </a:lnTo>
                <a:lnTo>
                  <a:pt x="5792826" y="4181367"/>
                </a:lnTo>
                <a:lnTo>
                  <a:pt x="0" y="418136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0" y="408594"/>
            <a:ext cx="11673705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>
                <a:solidFill>
                  <a:srgbClr val="DF573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Desenvolvimento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25" y="2356274"/>
            <a:ext cx="14943705" cy="442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85859" lvl="1" indent="-392929" algn="just">
              <a:lnSpc>
                <a:spcPts val="5095"/>
              </a:lnSpc>
              <a:buFont typeface="Arial"/>
              <a:buChar char="•"/>
            </a:pPr>
            <a:r>
              <a:rPr lang="en-US" sz="3639" dirty="0">
                <a:solidFill>
                  <a:srgbClr val="DF5737"/>
                </a:solidFill>
                <a:latin typeface="Open Sans"/>
                <a:ea typeface="Open Sans"/>
                <a:cs typeface="Open Sans"/>
                <a:sym typeface="Open Sans"/>
              </a:rPr>
              <a:t>Referencial Teórico: Apresenta a base teórica que sustenta o trabalho, com as principais referências e autores.</a:t>
            </a:r>
          </a:p>
          <a:p>
            <a:pPr marL="785859" lvl="1" indent="-392929" algn="just">
              <a:lnSpc>
                <a:spcPts val="5095"/>
              </a:lnSpc>
              <a:buFont typeface="Arial"/>
              <a:buChar char="•"/>
            </a:pPr>
            <a:r>
              <a:rPr lang="en-US" sz="3639" dirty="0">
                <a:solidFill>
                  <a:srgbClr val="DF5737"/>
                </a:solidFill>
                <a:latin typeface="Open Sans"/>
                <a:ea typeface="Open Sans"/>
                <a:cs typeface="Open Sans"/>
                <a:sym typeface="Open Sans"/>
              </a:rPr>
              <a:t>Metodologia: Explica como o estudo foi conduzido, os procedimentos e técnicas utilizadas.</a:t>
            </a:r>
          </a:p>
          <a:p>
            <a:pPr marL="785859" lvl="1" indent="-392929" algn="just">
              <a:lnSpc>
                <a:spcPts val="5095"/>
              </a:lnSpc>
              <a:buFont typeface="Arial"/>
              <a:buChar char="•"/>
            </a:pPr>
            <a:r>
              <a:rPr lang="en-US" sz="3639" dirty="0">
                <a:solidFill>
                  <a:srgbClr val="DF5737"/>
                </a:solidFill>
                <a:latin typeface="Open Sans"/>
                <a:ea typeface="Open Sans"/>
                <a:cs typeface="Open Sans"/>
                <a:sym typeface="Open Sans"/>
              </a:rPr>
              <a:t>Resultados e Discussão: Apresenta os resultados obtidos, comparando-os com a literatura e discutindo suas implicações.</a:t>
            </a:r>
          </a:p>
          <a:p>
            <a:pPr algn="just">
              <a:lnSpc>
                <a:spcPts val="5095"/>
              </a:lnSpc>
            </a:pPr>
            <a:endParaRPr lang="en-US" sz="3639" dirty="0">
              <a:solidFill>
                <a:srgbClr val="DF573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259979" y="-3249933"/>
            <a:ext cx="8200043" cy="8050951"/>
          </a:xfrm>
          <a:custGeom>
            <a:avLst/>
            <a:gdLst/>
            <a:ahLst/>
            <a:cxnLst/>
            <a:rect l="l" t="t" r="r" b="b"/>
            <a:pathLst>
              <a:path w="8200043" h="8050951">
                <a:moveTo>
                  <a:pt x="0" y="0"/>
                </a:moveTo>
                <a:lnTo>
                  <a:pt x="8200043" y="0"/>
                </a:lnTo>
                <a:lnTo>
                  <a:pt x="8200043" y="8050951"/>
                </a:lnTo>
                <a:lnTo>
                  <a:pt x="0" y="80509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85578" y="7866238"/>
            <a:ext cx="13167939" cy="5889660"/>
          </a:xfrm>
          <a:custGeom>
            <a:avLst/>
            <a:gdLst/>
            <a:ahLst/>
            <a:cxnLst/>
            <a:rect l="l" t="t" r="r" b="b"/>
            <a:pathLst>
              <a:path w="13167939" h="5889660">
                <a:moveTo>
                  <a:pt x="0" y="0"/>
                </a:moveTo>
                <a:lnTo>
                  <a:pt x="13167939" y="0"/>
                </a:lnTo>
                <a:lnTo>
                  <a:pt x="13167939" y="5889660"/>
                </a:lnTo>
                <a:lnTo>
                  <a:pt x="0" y="58896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3826131" y="6574472"/>
            <a:ext cx="6959455" cy="7181426"/>
          </a:xfrm>
          <a:custGeom>
            <a:avLst/>
            <a:gdLst/>
            <a:ahLst/>
            <a:cxnLst/>
            <a:rect l="l" t="t" r="r" b="b"/>
            <a:pathLst>
              <a:path w="6959455" h="7181426">
                <a:moveTo>
                  <a:pt x="0" y="0"/>
                </a:moveTo>
                <a:lnTo>
                  <a:pt x="6959455" y="0"/>
                </a:lnTo>
                <a:lnTo>
                  <a:pt x="6959455" y="7181426"/>
                </a:lnTo>
                <a:lnTo>
                  <a:pt x="0" y="71814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510835" y="7233720"/>
            <a:ext cx="5792826" cy="4181367"/>
          </a:xfrm>
          <a:custGeom>
            <a:avLst/>
            <a:gdLst/>
            <a:ahLst/>
            <a:cxnLst/>
            <a:rect l="l" t="t" r="r" b="b"/>
            <a:pathLst>
              <a:path w="5792826" h="4181367">
                <a:moveTo>
                  <a:pt x="0" y="0"/>
                </a:moveTo>
                <a:lnTo>
                  <a:pt x="5792826" y="0"/>
                </a:lnTo>
                <a:lnTo>
                  <a:pt x="5792826" y="4181367"/>
                </a:lnTo>
                <a:lnTo>
                  <a:pt x="0" y="418136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812551" y="408594"/>
            <a:ext cx="7493249" cy="1545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 dirty="0" smtClean="0">
                <a:solidFill>
                  <a:srgbClr val="DF573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Conclusões:</a:t>
            </a:r>
            <a:endParaRPr lang="en-US" sz="9200" b="1" dirty="0">
              <a:solidFill>
                <a:srgbClr val="DF5737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725" y="2356274"/>
            <a:ext cx="14943705" cy="442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85859" lvl="1" indent="-392929" algn="just">
              <a:lnSpc>
                <a:spcPts val="5095"/>
              </a:lnSpc>
              <a:buFont typeface="Arial"/>
              <a:buChar char="•"/>
            </a:pPr>
            <a:r>
              <a:rPr lang="en-US" sz="3639" dirty="0">
                <a:solidFill>
                  <a:srgbClr val="DF5737"/>
                </a:solidFill>
                <a:latin typeface="Open Sans"/>
                <a:ea typeface="Open Sans"/>
                <a:cs typeface="Open Sans"/>
                <a:sym typeface="Open Sans"/>
              </a:rPr>
              <a:t>Resumo dos resultados e discussão: Refere os principais resultados e suas discussões.</a:t>
            </a:r>
          </a:p>
          <a:p>
            <a:pPr marL="785859" lvl="1" indent="-392929" algn="just">
              <a:lnSpc>
                <a:spcPts val="5095"/>
              </a:lnSpc>
              <a:buFont typeface="Arial"/>
              <a:buChar char="•"/>
            </a:pPr>
            <a:r>
              <a:rPr lang="en-US" sz="3639" dirty="0">
                <a:solidFill>
                  <a:srgbClr val="DF5737"/>
                </a:solidFill>
                <a:latin typeface="Open Sans"/>
                <a:ea typeface="Open Sans"/>
                <a:cs typeface="Open Sans"/>
                <a:sym typeface="Open Sans"/>
              </a:rPr>
              <a:t>Contribuições do estudo: Apresenta a contribuição do trabalho para o conhecimento.</a:t>
            </a:r>
          </a:p>
          <a:p>
            <a:pPr marL="785859" lvl="1" indent="-392929" algn="just">
              <a:lnSpc>
                <a:spcPts val="5095"/>
              </a:lnSpc>
              <a:buFont typeface="Arial"/>
              <a:buChar char="•"/>
            </a:pPr>
            <a:r>
              <a:rPr lang="en-US" sz="3639" dirty="0">
                <a:solidFill>
                  <a:srgbClr val="DF5737"/>
                </a:solidFill>
                <a:latin typeface="Open Sans"/>
                <a:ea typeface="Open Sans"/>
                <a:cs typeface="Open Sans"/>
                <a:sym typeface="Open Sans"/>
              </a:rPr>
              <a:t>Recomendações para futuros estudos: Sugere áreas de investigação e estudos futuros.</a:t>
            </a:r>
          </a:p>
          <a:p>
            <a:pPr algn="just">
              <a:lnSpc>
                <a:spcPts val="5095"/>
              </a:lnSpc>
            </a:pPr>
            <a:endParaRPr lang="en-US" sz="3639" dirty="0">
              <a:solidFill>
                <a:srgbClr val="DF573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259979" y="-3249933"/>
            <a:ext cx="8200043" cy="8050951"/>
          </a:xfrm>
          <a:custGeom>
            <a:avLst/>
            <a:gdLst/>
            <a:ahLst/>
            <a:cxnLst/>
            <a:rect l="l" t="t" r="r" b="b"/>
            <a:pathLst>
              <a:path w="8200043" h="8050951">
                <a:moveTo>
                  <a:pt x="0" y="0"/>
                </a:moveTo>
                <a:lnTo>
                  <a:pt x="8200043" y="0"/>
                </a:lnTo>
                <a:lnTo>
                  <a:pt x="8200043" y="8050951"/>
                </a:lnTo>
                <a:lnTo>
                  <a:pt x="0" y="80509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85578" y="7866238"/>
            <a:ext cx="13167939" cy="5889660"/>
          </a:xfrm>
          <a:custGeom>
            <a:avLst/>
            <a:gdLst/>
            <a:ahLst/>
            <a:cxnLst/>
            <a:rect l="l" t="t" r="r" b="b"/>
            <a:pathLst>
              <a:path w="13167939" h="5889660">
                <a:moveTo>
                  <a:pt x="0" y="0"/>
                </a:moveTo>
                <a:lnTo>
                  <a:pt x="13167939" y="0"/>
                </a:lnTo>
                <a:lnTo>
                  <a:pt x="13167939" y="5889660"/>
                </a:lnTo>
                <a:lnTo>
                  <a:pt x="0" y="58896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3826131" y="6574472"/>
            <a:ext cx="6959455" cy="7181426"/>
          </a:xfrm>
          <a:custGeom>
            <a:avLst/>
            <a:gdLst/>
            <a:ahLst/>
            <a:cxnLst/>
            <a:rect l="l" t="t" r="r" b="b"/>
            <a:pathLst>
              <a:path w="6959455" h="7181426">
                <a:moveTo>
                  <a:pt x="0" y="0"/>
                </a:moveTo>
                <a:lnTo>
                  <a:pt x="6959455" y="0"/>
                </a:lnTo>
                <a:lnTo>
                  <a:pt x="6959455" y="7181426"/>
                </a:lnTo>
                <a:lnTo>
                  <a:pt x="0" y="71814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510835" y="7233720"/>
            <a:ext cx="5792826" cy="4181367"/>
          </a:xfrm>
          <a:custGeom>
            <a:avLst/>
            <a:gdLst/>
            <a:ahLst/>
            <a:cxnLst/>
            <a:rect l="l" t="t" r="r" b="b"/>
            <a:pathLst>
              <a:path w="5792826" h="4181367">
                <a:moveTo>
                  <a:pt x="0" y="0"/>
                </a:moveTo>
                <a:lnTo>
                  <a:pt x="5792826" y="0"/>
                </a:lnTo>
                <a:lnTo>
                  <a:pt x="5792826" y="4181367"/>
                </a:lnTo>
                <a:lnTo>
                  <a:pt x="0" y="418136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09600" y="329637"/>
            <a:ext cx="7772400" cy="1654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 dirty="0">
                <a:solidFill>
                  <a:srgbClr val="DF573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Referências: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2356274"/>
            <a:ext cx="14640630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85859" lvl="1" indent="-392929" algn="just">
              <a:lnSpc>
                <a:spcPts val="5095"/>
              </a:lnSpc>
              <a:buFont typeface="Arial"/>
              <a:buChar char="•"/>
            </a:pPr>
            <a:r>
              <a:rPr lang="pt-BR" sz="3639" dirty="0" smtClean="0">
                <a:solidFill>
                  <a:srgbClr val="DF5737"/>
                </a:solidFill>
                <a:latin typeface="Open Sans"/>
                <a:ea typeface="Open Sans"/>
                <a:cs typeface="Open Sans"/>
                <a:sym typeface="Open Sans"/>
              </a:rPr>
              <a:t>Conforme </a:t>
            </a:r>
            <a:r>
              <a:rPr lang="pt-BR" sz="3639" dirty="0">
                <a:solidFill>
                  <a:srgbClr val="DF5737"/>
                </a:solidFill>
                <a:latin typeface="Open Sans"/>
                <a:ea typeface="Open Sans"/>
                <a:cs typeface="Open Sans"/>
                <a:sym typeface="Open Sans"/>
              </a:rPr>
              <a:t>Associação Brasileira de Normas Técnicas (ABNT</a:t>
            </a:r>
            <a:r>
              <a:rPr lang="pt-BR" sz="3639" dirty="0" smtClean="0">
                <a:solidFill>
                  <a:srgbClr val="DF5737"/>
                </a:solidFill>
                <a:latin typeface="Open Sans"/>
                <a:ea typeface="Open Sans"/>
                <a:cs typeface="Open Sans"/>
                <a:sym typeface="Open Sans"/>
              </a:rPr>
              <a:t>).</a:t>
            </a:r>
            <a:endParaRPr lang="en-US" sz="3639" dirty="0">
              <a:solidFill>
                <a:srgbClr val="DF573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176</Words>
  <Application>Microsoft Office PowerPoint</Application>
  <PresentationFormat>Personalizar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1" baseType="lpstr">
      <vt:lpstr>Open Sans</vt:lpstr>
      <vt:lpstr>Schoolbell</vt:lpstr>
      <vt:lpstr>Arial</vt:lpstr>
      <vt:lpstr>Open Sans Bold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de negócios orgânica delicada em tons de bege e marrom</dc:title>
  <dc:creator>Admin</dc:creator>
  <cp:lastModifiedBy>Conta da Microsoft</cp:lastModifiedBy>
  <cp:revision>8</cp:revision>
  <dcterms:created xsi:type="dcterms:W3CDTF">2006-08-16T00:00:00Z</dcterms:created>
  <dcterms:modified xsi:type="dcterms:W3CDTF">2025-05-27T20:19:32Z</dcterms:modified>
  <dc:identifier>DAGojU6zeSM</dc:identifier>
</cp:coreProperties>
</file>