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32435800" cy="43200638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1374" y="-2502"/>
      </p:cViewPr>
      <p:guideLst>
        <p:guide orient="horz" pos="13607"/>
        <p:guide pos="102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83D87-CDA0-4550-BCAA-326DFD00269D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0125" y="1143000"/>
            <a:ext cx="2317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BAAAC-62C4-40D5-95E6-7DA23B373C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5630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MODELO DE BANNER PARA RELATO DE EXPERIÊNCIA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BAAAC-62C4-40D5-95E6-7DA23B373C6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56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MODELO DE BANNER PARA TRABALHO COMPLETO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BAAAC-62C4-40D5-95E6-7DA23B373C6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53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DE8BF-A591-3336-5BDC-C0020B228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4475" y="7070108"/>
            <a:ext cx="24326850" cy="15040222"/>
          </a:xfrm>
        </p:spPr>
        <p:txBody>
          <a:bodyPr anchor="b"/>
          <a:lstStyle>
            <a:lvl1pPr algn="ctr">
              <a:defRPr sz="15962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2D4FA7-1C24-00E7-677A-93E69D0B4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475" y="22690338"/>
            <a:ext cx="24326850" cy="10430151"/>
          </a:xfrm>
        </p:spPr>
        <p:txBody>
          <a:bodyPr/>
          <a:lstStyle>
            <a:lvl1pPr marL="0" indent="0" algn="ctr">
              <a:buNone/>
              <a:defRPr sz="6385"/>
            </a:lvl1pPr>
            <a:lvl2pPr marL="1216335" indent="0" algn="ctr">
              <a:buNone/>
              <a:defRPr sz="5321"/>
            </a:lvl2pPr>
            <a:lvl3pPr marL="2432670" indent="0" algn="ctr">
              <a:buNone/>
              <a:defRPr sz="4789"/>
            </a:lvl3pPr>
            <a:lvl4pPr marL="3649005" indent="0" algn="ctr">
              <a:buNone/>
              <a:defRPr sz="4257"/>
            </a:lvl4pPr>
            <a:lvl5pPr marL="4865340" indent="0" algn="ctr">
              <a:buNone/>
              <a:defRPr sz="4257"/>
            </a:lvl5pPr>
            <a:lvl6pPr marL="6081674" indent="0" algn="ctr">
              <a:buNone/>
              <a:defRPr sz="4257"/>
            </a:lvl6pPr>
            <a:lvl7pPr marL="7298009" indent="0" algn="ctr">
              <a:buNone/>
              <a:defRPr sz="4257"/>
            </a:lvl7pPr>
            <a:lvl8pPr marL="8514344" indent="0" algn="ctr">
              <a:buNone/>
              <a:defRPr sz="4257"/>
            </a:lvl8pPr>
            <a:lvl9pPr marL="9730679" indent="0" algn="ctr">
              <a:buNone/>
              <a:defRPr sz="4257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4BAD1-0F27-5D4E-B765-A1BC9AA29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5037E8-91A0-93DD-D46E-5CF77D67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832FDA-E6E3-9388-1CF6-8F1FBE9D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763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F1DAE-E162-332A-D48B-21FF86F38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685327-02A2-6080-FD07-E17A036A8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AB3C3F-AC3F-001E-4301-430926ADD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5BD074-1F3F-F7DE-B623-9D40142E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51C144-3A3C-513F-00C4-E4B8D527A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136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BA241-7E04-83D6-42A3-5D6AC2BD8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067" y="10770165"/>
            <a:ext cx="27975878" cy="17970262"/>
          </a:xfrm>
        </p:spPr>
        <p:txBody>
          <a:bodyPr anchor="b"/>
          <a:lstStyle>
            <a:lvl1pPr>
              <a:defRPr sz="15962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F2AD03-DC25-1D38-5AAF-52754EB2A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3067" y="28910433"/>
            <a:ext cx="27975878" cy="9450136"/>
          </a:xfrm>
        </p:spPr>
        <p:txBody>
          <a:bodyPr/>
          <a:lstStyle>
            <a:lvl1pPr marL="0" indent="0">
              <a:buNone/>
              <a:defRPr sz="6385">
                <a:solidFill>
                  <a:schemeClr val="tx1">
                    <a:tint val="75000"/>
                  </a:schemeClr>
                </a:solidFill>
              </a:defRPr>
            </a:lvl1pPr>
            <a:lvl2pPr marL="1216335" indent="0">
              <a:buNone/>
              <a:defRPr sz="5321">
                <a:solidFill>
                  <a:schemeClr val="tx1">
                    <a:tint val="75000"/>
                  </a:schemeClr>
                </a:solidFill>
              </a:defRPr>
            </a:lvl2pPr>
            <a:lvl3pPr marL="2432670" indent="0">
              <a:buNone/>
              <a:defRPr sz="4789">
                <a:solidFill>
                  <a:schemeClr val="tx1">
                    <a:tint val="75000"/>
                  </a:schemeClr>
                </a:solidFill>
              </a:defRPr>
            </a:lvl3pPr>
            <a:lvl4pPr marL="3649005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4pPr>
            <a:lvl5pPr marL="4865340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5pPr>
            <a:lvl6pPr marL="6081674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6pPr>
            <a:lvl7pPr marL="7298009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7pPr>
            <a:lvl8pPr marL="8514344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8pPr>
            <a:lvl9pPr marL="9730679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5F423D-352F-6F30-3F00-A75912007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F221B5-EBC6-C9FE-1A8A-2995DD76F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1753D9-D4A8-9E2F-2176-E50FADE93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03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13BF3-B25E-ECFD-1F69-476E88E80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0E8D22-4363-6F37-80AD-B91097CB5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9961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115BCBA-12F3-6B04-B8FE-EEF88F429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20624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D50B36-7E49-6F1E-4A48-84EF40FCF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9CE7E5-27EF-8843-39AF-DF44DFE17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609007-E15E-B109-1415-209FE3351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079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BB7E67-A8C5-E7F4-C28E-A724B9EE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6" y="2300037"/>
            <a:ext cx="27975878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2AC8E6-8497-6BE0-4D93-A4FC88F6F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4188" y="10590160"/>
            <a:ext cx="13721862" cy="5190073"/>
          </a:xfrm>
        </p:spPr>
        <p:txBody>
          <a:bodyPr anchor="b"/>
          <a:lstStyle>
            <a:lvl1pPr marL="0" indent="0">
              <a:buNone/>
              <a:defRPr sz="6385" b="1"/>
            </a:lvl1pPr>
            <a:lvl2pPr marL="1216335" indent="0">
              <a:buNone/>
              <a:defRPr sz="5321" b="1"/>
            </a:lvl2pPr>
            <a:lvl3pPr marL="2432670" indent="0">
              <a:buNone/>
              <a:defRPr sz="4789" b="1"/>
            </a:lvl3pPr>
            <a:lvl4pPr marL="3649005" indent="0">
              <a:buNone/>
              <a:defRPr sz="4257" b="1"/>
            </a:lvl4pPr>
            <a:lvl5pPr marL="4865340" indent="0">
              <a:buNone/>
              <a:defRPr sz="4257" b="1"/>
            </a:lvl5pPr>
            <a:lvl6pPr marL="6081674" indent="0">
              <a:buNone/>
              <a:defRPr sz="4257" b="1"/>
            </a:lvl6pPr>
            <a:lvl7pPr marL="7298009" indent="0">
              <a:buNone/>
              <a:defRPr sz="4257" b="1"/>
            </a:lvl7pPr>
            <a:lvl8pPr marL="8514344" indent="0">
              <a:buNone/>
              <a:defRPr sz="4257" b="1"/>
            </a:lvl8pPr>
            <a:lvl9pPr marL="9730679" indent="0">
              <a:buNone/>
              <a:defRPr sz="425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3D5EE7-0A95-7660-F655-018F906DD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4188" y="15780233"/>
            <a:ext cx="1372186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6C7AACD-2D3C-A3BC-22B5-A7494EA7C8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20624" y="10590160"/>
            <a:ext cx="13789440" cy="5190073"/>
          </a:xfrm>
        </p:spPr>
        <p:txBody>
          <a:bodyPr anchor="b"/>
          <a:lstStyle>
            <a:lvl1pPr marL="0" indent="0">
              <a:buNone/>
              <a:defRPr sz="6385" b="1"/>
            </a:lvl1pPr>
            <a:lvl2pPr marL="1216335" indent="0">
              <a:buNone/>
              <a:defRPr sz="5321" b="1"/>
            </a:lvl2pPr>
            <a:lvl3pPr marL="2432670" indent="0">
              <a:buNone/>
              <a:defRPr sz="4789" b="1"/>
            </a:lvl3pPr>
            <a:lvl4pPr marL="3649005" indent="0">
              <a:buNone/>
              <a:defRPr sz="4257" b="1"/>
            </a:lvl4pPr>
            <a:lvl5pPr marL="4865340" indent="0">
              <a:buNone/>
              <a:defRPr sz="4257" b="1"/>
            </a:lvl5pPr>
            <a:lvl6pPr marL="6081674" indent="0">
              <a:buNone/>
              <a:defRPr sz="4257" b="1"/>
            </a:lvl6pPr>
            <a:lvl7pPr marL="7298009" indent="0">
              <a:buNone/>
              <a:defRPr sz="4257" b="1"/>
            </a:lvl7pPr>
            <a:lvl8pPr marL="8514344" indent="0">
              <a:buNone/>
              <a:defRPr sz="4257" b="1"/>
            </a:lvl8pPr>
            <a:lvl9pPr marL="9730679" indent="0">
              <a:buNone/>
              <a:defRPr sz="425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9B8B62C-42BF-DB6D-A198-C8E63A370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20624" y="15780233"/>
            <a:ext cx="13789440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1651BA4-E0B3-3D60-98F3-11BB3080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6487ABF-FE59-B0BE-2A6F-459CAF9BB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E3AD7F4-5F75-38E2-66B3-30E62A2E2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95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6949D6-6966-EDCF-2FDB-41A51C28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CB42B17-482F-6D6A-96BE-EC485BF12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2851672-A736-345A-C66A-4503E7684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AC34AE-A7B3-CC86-7217-7828532DF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44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E2CA68F-1066-CE00-1FFD-AB70D3C6B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D237955-58A1-B419-7EEF-E5CADA131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5E1F70-7C3D-2AD1-3458-81C0C5D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884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40C7A-1C94-D31D-DBD1-AFCFAD52F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7" y="2880042"/>
            <a:ext cx="10461389" cy="10080149"/>
          </a:xfrm>
        </p:spPr>
        <p:txBody>
          <a:bodyPr anchor="b"/>
          <a:lstStyle>
            <a:lvl1pPr>
              <a:defRPr sz="851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0D8344-2CF6-EAF1-6EDE-74D55F199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89440" y="6220095"/>
            <a:ext cx="16420624" cy="30700453"/>
          </a:xfrm>
        </p:spPr>
        <p:txBody>
          <a:bodyPr/>
          <a:lstStyle>
            <a:lvl1pPr>
              <a:defRPr sz="8513"/>
            </a:lvl1pPr>
            <a:lvl2pPr>
              <a:defRPr sz="7449"/>
            </a:lvl2pPr>
            <a:lvl3pPr>
              <a:defRPr sz="6385"/>
            </a:lvl3pPr>
            <a:lvl4pPr>
              <a:defRPr sz="5321"/>
            </a:lvl4pPr>
            <a:lvl5pPr>
              <a:defRPr sz="5321"/>
            </a:lvl5pPr>
            <a:lvl6pPr>
              <a:defRPr sz="5321"/>
            </a:lvl6pPr>
            <a:lvl7pPr>
              <a:defRPr sz="5321"/>
            </a:lvl7pPr>
            <a:lvl8pPr>
              <a:defRPr sz="5321"/>
            </a:lvl8pPr>
            <a:lvl9pPr>
              <a:defRPr sz="5321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49003F2-BCC6-4039-13DA-9DC1BFB3A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4187" y="12960191"/>
            <a:ext cx="10461389" cy="24010358"/>
          </a:xfrm>
        </p:spPr>
        <p:txBody>
          <a:bodyPr/>
          <a:lstStyle>
            <a:lvl1pPr marL="0" indent="0">
              <a:buNone/>
              <a:defRPr sz="4257"/>
            </a:lvl1pPr>
            <a:lvl2pPr marL="1216335" indent="0">
              <a:buNone/>
              <a:defRPr sz="3725"/>
            </a:lvl2pPr>
            <a:lvl3pPr marL="2432670" indent="0">
              <a:buNone/>
              <a:defRPr sz="3192"/>
            </a:lvl3pPr>
            <a:lvl4pPr marL="3649005" indent="0">
              <a:buNone/>
              <a:defRPr sz="2660"/>
            </a:lvl4pPr>
            <a:lvl5pPr marL="4865340" indent="0">
              <a:buNone/>
              <a:defRPr sz="2660"/>
            </a:lvl5pPr>
            <a:lvl6pPr marL="6081674" indent="0">
              <a:buNone/>
              <a:defRPr sz="2660"/>
            </a:lvl6pPr>
            <a:lvl7pPr marL="7298009" indent="0">
              <a:buNone/>
              <a:defRPr sz="2660"/>
            </a:lvl7pPr>
            <a:lvl8pPr marL="8514344" indent="0">
              <a:buNone/>
              <a:defRPr sz="2660"/>
            </a:lvl8pPr>
            <a:lvl9pPr marL="9730679" indent="0">
              <a:buNone/>
              <a:defRPr sz="26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9565E4E-0F80-15B2-A3C6-EAA1F186A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04FDD6-38E9-3131-7C63-4EE9D510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810996-3715-9107-C71F-47D8DB0FB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705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6DBB7D-6920-7FDE-D9DB-207673154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7" y="2880042"/>
            <a:ext cx="10461389" cy="10080149"/>
          </a:xfrm>
        </p:spPr>
        <p:txBody>
          <a:bodyPr anchor="b"/>
          <a:lstStyle>
            <a:lvl1pPr>
              <a:defRPr sz="851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5CE2A89-02A6-1FF3-64DE-AD1A27F05B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89440" y="6220095"/>
            <a:ext cx="16420624" cy="30700453"/>
          </a:xfrm>
        </p:spPr>
        <p:txBody>
          <a:bodyPr/>
          <a:lstStyle>
            <a:lvl1pPr marL="0" indent="0">
              <a:buNone/>
              <a:defRPr sz="8513"/>
            </a:lvl1pPr>
            <a:lvl2pPr marL="1216335" indent="0">
              <a:buNone/>
              <a:defRPr sz="7449"/>
            </a:lvl2pPr>
            <a:lvl3pPr marL="2432670" indent="0">
              <a:buNone/>
              <a:defRPr sz="6385"/>
            </a:lvl3pPr>
            <a:lvl4pPr marL="3649005" indent="0">
              <a:buNone/>
              <a:defRPr sz="5321"/>
            </a:lvl4pPr>
            <a:lvl5pPr marL="4865340" indent="0">
              <a:buNone/>
              <a:defRPr sz="5321"/>
            </a:lvl5pPr>
            <a:lvl6pPr marL="6081674" indent="0">
              <a:buNone/>
              <a:defRPr sz="5321"/>
            </a:lvl6pPr>
            <a:lvl7pPr marL="7298009" indent="0">
              <a:buNone/>
              <a:defRPr sz="5321"/>
            </a:lvl7pPr>
            <a:lvl8pPr marL="8514344" indent="0">
              <a:buNone/>
              <a:defRPr sz="5321"/>
            </a:lvl8pPr>
            <a:lvl9pPr marL="9730679" indent="0">
              <a:buNone/>
              <a:defRPr sz="5321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51A7C33-BA51-561C-E8E8-BF3A0E741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4187" y="12960191"/>
            <a:ext cx="10461389" cy="24010358"/>
          </a:xfrm>
        </p:spPr>
        <p:txBody>
          <a:bodyPr/>
          <a:lstStyle>
            <a:lvl1pPr marL="0" indent="0">
              <a:buNone/>
              <a:defRPr sz="4257"/>
            </a:lvl1pPr>
            <a:lvl2pPr marL="1216335" indent="0">
              <a:buNone/>
              <a:defRPr sz="3725"/>
            </a:lvl2pPr>
            <a:lvl3pPr marL="2432670" indent="0">
              <a:buNone/>
              <a:defRPr sz="3192"/>
            </a:lvl3pPr>
            <a:lvl4pPr marL="3649005" indent="0">
              <a:buNone/>
              <a:defRPr sz="2660"/>
            </a:lvl4pPr>
            <a:lvl5pPr marL="4865340" indent="0">
              <a:buNone/>
              <a:defRPr sz="2660"/>
            </a:lvl5pPr>
            <a:lvl6pPr marL="6081674" indent="0">
              <a:buNone/>
              <a:defRPr sz="2660"/>
            </a:lvl6pPr>
            <a:lvl7pPr marL="7298009" indent="0">
              <a:buNone/>
              <a:defRPr sz="2660"/>
            </a:lvl7pPr>
            <a:lvl8pPr marL="8514344" indent="0">
              <a:buNone/>
              <a:defRPr sz="2660"/>
            </a:lvl8pPr>
            <a:lvl9pPr marL="9730679" indent="0">
              <a:buNone/>
              <a:defRPr sz="26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8621C2-0FB9-35B1-82FA-3037437A6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F7CB9D-D71F-2B02-B0D4-F78021211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1874D1-F156-A87D-5069-1F9425BEA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70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DB703-2F9E-F984-02AA-608CB26C7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F37A02-7E35-F48D-A02C-A9CC4AF59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2DDE40-72AF-2905-A2AD-35D1125DE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74450F-1AF4-4CF9-575A-91CAFEBF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AC3F8D-EA27-3BC4-53EA-CCAC4C3A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02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F810816-130E-2747-9263-6F473142B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211870" y="2300034"/>
            <a:ext cx="6993969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D6FE02-82C9-D7F7-9E87-DD0FDD6D3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9961" y="2300034"/>
            <a:ext cx="20576461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46D347-665D-98D5-CBB2-4A28DDA8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90897-B0FA-7572-E8D2-BD70153B1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308F45-FCB4-D0F9-4588-AA42B12B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331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53D19DC-7E54-448B-92CF-D4F702301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9961" y="2300037"/>
            <a:ext cx="27975878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F92C0E-2AEF-770D-3C03-2D34A18FD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9961" y="11500170"/>
            <a:ext cx="27975878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A37C5C-73F0-559E-4C25-BD2A7BD503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9961" y="40040594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15/06/2024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2727B1-C7B7-D333-794C-D4DA4BF38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44359" y="40040594"/>
            <a:ext cx="1094708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1E5825-73D6-3B71-9208-A808DA44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907784" y="40040594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08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432670" rtl="0" eaLnBrk="1" latinLnBrk="0" hangingPunct="1">
        <a:lnSpc>
          <a:spcPct val="90000"/>
        </a:lnSpc>
        <a:spcBef>
          <a:spcPct val="0"/>
        </a:spcBef>
        <a:buNone/>
        <a:defRPr sz="117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8167" indent="-608167" algn="l" defTabSz="2432670" rtl="0" eaLnBrk="1" latinLnBrk="0" hangingPunct="1">
        <a:lnSpc>
          <a:spcPct val="90000"/>
        </a:lnSpc>
        <a:spcBef>
          <a:spcPts val="2660"/>
        </a:spcBef>
        <a:buFont typeface="Arial" panose="020B0604020202020204" pitchFamily="34" charset="0"/>
        <a:buChar char="•"/>
        <a:defRPr sz="7449" kern="1200">
          <a:solidFill>
            <a:schemeClr val="tx1"/>
          </a:solidFill>
          <a:latin typeface="+mn-lt"/>
          <a:ea typeface="+mn-ea"/>
          <a:cs typeface="+mn-cs"/>
        </a:defRPr>
      </a:lvl1pPr>
      <a:lvl2pPr marL="182450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2pPr>
      <a:lvl3pPr marL="304083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5321" kern="1200">
          <a:solidFill>
            <a:schemeClr val="tx1"/>
          </a:solidFill>
          <a:latin typeface="+mn-lt"/>
          <a:ea typeface="+mn-ea"/>
          <a:cs typeface="+mn-cs"/>
        </a:defRPr>
      </a:lvl3pPr>
      <a:lvl4pPr marL="425717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4pPr>
      <a:lvl5pPr marL="547350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5pPr>
      <a:lvl6pPr marL="668984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6pPr>
      <a:lvl7pPr marL="790617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7pPr>
      <a:lvl8pPr marL="912251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8pPr>
      <a:lvl9pPr marL="10338846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1pPr>
      <a:lvl2pPr marL="1216335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2pPr>
      <a:lvl3pPr marL="243267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3pPr>
      <a:lvl4pPr marL="3649005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4pPr>
      <a:lvl5pPr marL="486534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5pPr>
      <a:lvl6pPr marL="6081674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6pPr>
      <a:lvl7pPr marL="7298009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7pPr>
      <a:lvl8pPr marL="8514344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8pPr>
      <a:lvl9pPr marL="9730679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08CCA740-B94F-7444-842B-1D1A43F8BCE4}"/>
              </a:ext>
            </a:extLst>
          </p:cNvPr>
          <p:cNvSpPr/>
          <p:nvPr/>
        </p:nvSpPr>
        <p:spPr>
          <a:xfrm rot="16200000">
            <a:off x="12028242" y="-12307684"/>
            <a:ext cx="8395021" cy="32435798"/>
          </a:xfrm>
          <a:prstGeom prst="rect">
            <a:avLst/>
          </a:prstGeom>
          <a:gradFill flip="none" rotWithShape="1">
            <a:gsLst>
              <a:gs pos="31000">
                <a:srgbClr val="029585">
                  <a:alpha val="90000"/>
                </a:srgbClr>
              </a:gs>
              <a:gs pos="0">
                <a:srgbClr val="027EBA"/>
              </a:gs>
              <a:gs pos="49000">
                <a:srgbClr val="02A368">
                  <a:alpha val="77000"/>
                </a:srgbClr>
              </a:gs>
              <a:gs pos="75000">
                <a:srgbClr val="03AA5C">
                  <a:alpha val="88000"/>
                </a:srgbClr>
              </a:gs>
              <a:gs pos="100000">
                <a:srgbClr val="03AA5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3" dirty="0"/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F8519EBF-C9C3-9AAC-C976-76A0EFECF9A2}"/>
              </a:ext>
            </a:extLst>
          </p:cNvPr>
          <p:cNvSpPr txBox="1">
            <a:spLocks/>
          </p:cNvSpPr>
          <p:nvPr/>
        </p:nvSpPr>
        <p:spPr>
          <a:xfrm>
            <a:off x="964288" y="14627251"/>
            <a:ext cx="14738898" cy="9232895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introdução deverá conter contextualização do problema, justificativa, objetivo.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3" name="Grupo 43">
            <a:extLst>
              <a:ext uri="{FF2B5EF4-FFF2-40B4-BE49-F238E27FC236}">
                <a16:creationId xmlns:a16="http://schemas.microsoft.com/office/drawing/2014/main" id="{3D61912C-EE2A-8652-A75A-B915FCBC10FF}"/>
              </a:ext>
            </a:extLst>
          </p:cNvPr>
          <p:cNvGrpSpPr/>
          <p:nvPr/>
        </p:nvGrpSpPr>
        <p:grpSpPr>
          <a:xfrm>
            <a:off x="674494" y="12836916"/>
            <a:ext cx="14870771" cy="1490595"/>
            <a:chOff x="449608" y="18173756"/>
            <a:chExt cx="13798850" cy="1152128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4F2883D5-2C01-4444-CBBE-7BAD4E4C5D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FB94E879-9B96-5211-6536-22E9B108077F}"/>
                </a:ext>
              </a:extLst>
            </p:cNvPr>
            <p:cNvSpPr/>
            <p:nvPr/>
          </p:nvSpPr>
          <p:spPr>
            <a:xfrm>
              <a:off x="465720" y="18285566"/>
              <a:ext cx="12521771" cy="64229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INTRODUÇÃO</a:t>
              </a:r>
            </a:p>
          </p:txBody>
        </p:sp>
      </p:grpSp>
      <p:grpSp>
        <p:nvGrpSpPr>
          <p:cNvPr id="14" name="Grupo 113">
            <a:extLst>
              <a:ext uri="{FF2B5EF4-FFF2-40B4-BE49-F238E27FC236}">
                <a16:creationId xmlns:a16="http://schemas.microsoft.com/office/drawing/2014/main" id="{9DAC7C27-55EB-21B4-E67C-02EC73EF0C92}"/>
              </a:ext>
            </a:extLst>
          </p:cNvPr>
          <p:cNvGrpSpPr/>
          <p:nvPr/>
        </p:nvGrpSpPr>
        <p:grpSpPr>
          <a:xfrm>
            <a:off x="16937980" y="33481639"/>
            <a:ext cx="14738900" cy="1415841"/>
            <a:chOff x="-430800" y="18173756"/>
            <a:chExt cx="15279341" cy="1275741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0FD76A7B-427E-5021-9288-C27F818F1A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1A9C0A28-0DE0-63BC-F948-6CB9D29DE70B}"/>
                </a:ext>
              </a:extLst>
            </p:cNvPr>
            <p:cNvSpPr/>
            <p:nvPr/>
          </p:nvSpPr>
          <p:spPr>
            <a:xfrm>
              <a:off x="-276981" y="18401707"/>
              <a:ext cx="14974382" cy="748756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REFERÊNCIAS BIBLIOGRÁGICAS</a:t>
              </a:r>
            </a:p>
          </p:txBody>
        </p:sp>
      </p:grpSp>
      <p:sp>
        <p:nvSpPr>
          <p:cNvPr id="22" name="Subtítulo 2">
            <a:extLst>
              <a:ext uri="{FF2B5EF4-FFF2-40B4-BE49-F238E27FC236}">
                <a16:creationId xmlns:a16="http://schemas.microsoft.com/office/drawing/2014/main" id="{D4666B82-4073-756C-56FC-4B45429DB72C}"/>
              </a:ext>
            </a:extLst>
          </p:cNvPr>
          <p:cNvSpPr txBox="1">
            <a:spLocks/>
          </p:cNvSpPr>
          <p:nvPr/>
        </p:nvSpPr>
        <p:spPr>
          <a:xfrm>
            <a:off x="583237" y="25720854"/>
            <a:ext cx="15418639" cy="653984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3C2EB283-F144-22D6-1484-55CFDFA1C52C}"/>
              </a:ext>
            </a:extLst>
          </p:cNvPr>
          <p:cNvSpPr txBox="1">
            <a:spLocks/>
          </p:cNvSpPr>
          <p:nvPr/>
        </p:nvSpPr>
        <p:spPr>
          <a:xfrm>
            <a:off x="16958321" y="27022286"/>
            <a:ext cx="13745846" cy="66237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0855" algn="l"/>
              </a:tabLst>
            </a:pPr>
            <a:endParaRPr lang="pt-BR" sz="400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7627CC71-7FB6-28C7-52CD-F465FE395379}"/>
              </a:ext>
            </a:extLst>
          </p:cNvPr>
          <p:cNvSpPr txBox="1">
            <a:spLocks/>
          </p:cNvSpPr>
          <p:nvPr/>
        </p:nvSpPr>
        <p:spPr>
          <a:xfrm>
            <a:off x="16850668" y="27086805"/>
            <a:ext cx="14847174" cy="4643579"/>
          </a:xfrm>
          <a:prstGeom prst="rect">
            <a:avLst/>
          </a:prstGeom>
        </p:spPr>
        <p:txBody>
          <a:bodyPr vert="horz" lIns="431991" tIns="215996" rIns="431991" bIns="215996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" name="Grupo 42">
            <a:extLst>
              <a:ext uri="{FF2B5EF4-FFF2-40B4-BE49-F238E27FC236}">
                <a16:creationId xmlns:a16="http://schemas.microsoft.com/office/drawing/2014/main" id="{D4A0620F-644C-77DC-B705-93FB3F81D23A}"/>
              </a:ext>
            </a:extLst>
          </p:cNvPr>
          <p:cNvGrpSpPr/>
          <p:nvPr/>
        </p:nvGrpSpPr>
        <p:grpSpPr>
          <a:xfrm>
            <a:off x="774051" y="23956939"/>
            <a:ext cx="14738900" cy="1453784"/>
            <a:chOff x="-430800" y="18173756"/>
            <a:chExt cx="15279341" cy="1275741"/>
          </a:xfrm>
        </p:grpSpPr>
        <p:pic>
          <p:nvPicPr>
            <p:cNvPr id="66" name="Imagem 65">
              <a:extLst>
                <a:ext uri="{FF2B5EF4-FFF2-40B4-BE49-F238E27FC236}">
                  <a16:creationId xmlns:a16="http://schemas.microsoft.com/office/drawing/2014/main" id="{72D25C97-DA28-8505-98F0-8F79DD530F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68" name="Retângulo 67">
              <a:extLst>
                <a:ext uri="{FF2B5EF4-FFF2-40B4-BE49-F238E27FC236}">
                  <a16:creationId xmlns:a16="http://schemas.microsoft.com/office/drawing/2014/main" id="{C42F446F-63DF-2F73-4040-875B93394ECC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DESENVOLVIMENTO</a:t>
              </a:r>
            </a:p>
          </p:txBody>
        </p:sp>
      </p:grpSp>
      <p:sp>
        <p:nvSpPr>
          <p:cNvPr id="77" name="Subtítulo 2">
            <a:extLst>
              <a:ext uri="{FF2B5EF4-FFF2-40B4-BE49-F238E27FC236}">
                <a16:creationId xmlns:a16="http://schemas.microsoft.com/office/drawing/2014/main" id="{18AF183E-FF6F-5FBA-8810-6C5162D24439}"/>
              </a:ext>
            </a:extLst>
          </p:cNvPr>
          <p:cNvSpPr txBox="1">
            <a:spLocks/>
          </p:cNvSpPr>
          <p:nvPr/>
        </p:nvSpPr>
        <p:spPr>
          <a:xfrm>
            <a:off x="884880" y="25738194"/>
            <a:ext cx="14738898" cy="1695060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Deverá conter como se deu as fases de observação,  planejamento, intervenção e avaliação dos objetivos propostos.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 ser subdividido em tópicos se necessário, assim como incluído fotos, gráficos ou outras figuras que se julgue necessárias.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79" name="Grupo 42">
            <a:extLst>
              <a:ext uri="{FF2B5EF4-FFF2-40B4-BE49-F238E27FC236}">
                <a16:creationId xmlns:a16="http://schemas.microsoft.com/office/drawing/2014/main" id="{B092CFBD-7E69-F5CA-78C0-D0404437A980}"/>
              </a:ext>
            </a:extLst>
          </p:cNvPr>
          <p:cNvGrpSpPr/>
          <p:nvPr/>
        </p:nvGrpSpPr>
        <p:grpSpPr>
          <a:xfrm>
            <a:off x="16666325" y="19116733"/>
            <a:ext cx="14738900" cy="1453784"/>
            <a:chOff x="-430800" y="18173756"/>
            <a:chExt cx="15279341" cy="1275741"/>
          </a:xfrm>
        </p:grpSpPr>
        <p:pic>
          <p:nvPicPr>
            <p:cNvPr id="80" name="Imagem 79">
              <a:extLst>
                <a:ext uri="{FF2B5EF4-FFF2-40B4-BE49-F238E27FC236}">
                  <a16:creationId xmlns:a16="http://schemas.microsoft.com/office/drawing/2014/main" id="{57260423-789F-8624-3F2B-963538A6C5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81" name="Retângulo 80">
              <a:extLst>
                <a:ext uri="{FF2B5EF4-FFF2-40B4-BE49-F238E27FC236}">
                  <a16:creationId xmlns:a16="http://schemas.microsoft.com/office/drawing/2014/main" id="{8C6CA81A-7BEC-803A-ED72-E66CFB837FAA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CONCLUSÃO</a:t>
              </a:r>
            </a:p>
          </p:txBody>
        </p:sp>
      </p:grpSp>
      <p:sp>
        <p:nvSpPr>
          <p:cNvPr id="82" name="Subtítulo 2">
            <a:extLst>
              <a:ext uri="{FF2B5EF4-FFF2-40B4-BE49-F238E27FC236}">
                <a16:creationId xmlns:a16="http://schemas.microsoft.com/office/drawing/2014/main" id="{2087D92C-1285-107B-9F35-8B9D08E3E2D8}"/>
              </a:ext>
            </a:extLst>
          </p:cNvPr>
          <p:cNvSpPr txBox="1">
            <a:spLocks/>
          </p:cNvSpPr>
          <p:nvPr/>
        </p:nvSpPr>
        <p:spPr>
          <a:xfrm>
            <a:off x="16732614" y="21179363"/>
            <a:ext cx="14738898" cy="6052426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sintética, com objetivo que responder aos objetivos traçados para o estudo.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83" name="Grupo 42">
            <a:extLst>
              <a:ext uri="{FF2B5EF4-FFF2-40B4-BE49-F238E27FC236}">
                <a16:creationId xmlns:a16="http://schemas.microsoft.com/office/drawing/2014/main" id="{F313E573-4267-A714-11BD-40F83F467D38}"/>
              </a:ext>
            </a:extLst>
          </p:cNvPr>
          <p:cNvGrpSpPr/>
          <p:nvPr/>
        </p:nvGrpSpPr>
        <p:grpSpPr>
          <a:xfrm>
            <a:off x="16784379" y="27440897"/>
            <a:ext cx="14738900" cy="1453784"/>
            <a:chOff x="-430800" y="18173756"/>
            <a:chExt cx="15279341" cy="1275741"/>
          </a:xfrm>
        </p:grpSpPr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0C9AC39D-9A31-F280-4B72-821BA66E9D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85" name="Retângulo 84">
              <a:extLst>
                <a:ext uri="{FF2B5EF4-FFF2-40B4-BE49-F238E27FC236}">
                  <a16:creationId xmlns:a16="http://schemas.microsoft.com/office/drawing/2014/main" id="{B5F619D5-6DC9-DC4F-17ED-538282280157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AGRADECIMENTOS</a:t>
              </a:r>
            </a:p>
          </p:txBody>
        </p:sp>
      </p:grpSp>
      <p:sp>
        <p:nvSpPr>
          <p:cNvPr id="86" name="Subtítulo 2">
            <a:extLst>
              <a:ext uri="{FF2B5EF4-FFF2-40B4-BE49-F238E27FC236}">
                <a16:creationId xmlns:a16="http://schemas.microsoft.com/office/drawing/2014/main" id="{6A73A7EA-053F-D84D-B293-7EF2268ADDDE}"/>
              </a:ext>
            </a:extLst>
          </p:cNvPr>
          <p:cNvSpPr txBox="1">
            <a:spLocks/>
          </p:cNvSpPr>
          <p:nvPr/>
        </p:nvSpPr>
        <p:spPr>
          <a:xfrm>
            <a:off x="16850668" y="29503527"/>
            <a:ext cx="14738898" cy="381892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Reconhecimento a escola campo, professores (as), orientador (a) e demais colaboradores.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</a:t>
            </a:r>
          </a:p>
        </p:txBody>
      </p:sp>
      <p:sp>
        <p:nvSpPr>
          <p:cNvPr id="91" name="Subtítulo 2">
            <a:extLst>
              <a:ext uri="{FF2B5EF4-FFF2-40B4-BE49-F238E27FC236}">
                <a16:creationId xmlns:a16="http://schemas.microsoft.com/office/drawing/2014/main" id="{94719404-89EB-EBBC-1F4F-F0DA89CB4DC2}"/>
              </a:ext>
            </a:extLst>
          </p:cNvPr>
          <p:cNvSpPr txBox="1">
            <a:spLocks/>
          </p:cNvSpPr>
          <p:nvPr/>
        </p:nvSpPr>
        <p:spPr>
          <a:xfrm>
            <a:off x="16801530" y="13003475"/>
            <a:ext cx="14738898" cy="5763532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2" name="Subtítulo 2">
            <a:extLst>
              <a:ext uri="{FF2B5EF4-FFF2-40B4-BE49-F238E27FC236}">
                <a16:creationId xmlns:a16="http://schemas.microsoft.com/office/drawing/2014/main" id="{9D1A2667-CE67-09FB-D24F-FBFB32BFF5F8}"/>
              </a:ext>
            </a:extLst>
          </p:cNvPr>
          <p:cNvSpPr txBox="1">
            <a:spLocks/>
          </p:cNvSpPr>
          <p:nvPr/>
        </p:nvSpPr>
        <p:spPr>
          <a:xfrm>
            <a:off x="17072564" y="35235888"/>
            <a:ext cx="14298833" cy="7079397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AGGIO, D. et al. Context-Specific Associations of Physical Activity and Sedentary Behavior With Cognition in Children. Am J Epidemiol, v. 183, n. 12, p. 1075-1082, Jun 15 2016.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AITCHISON, J. The statistical analysis of compositional data. J. R. Stat. Soc. Ser. B44, 1982.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ALLEN, S. L. et al. ABCs of sleeping: A review of the evidence behind pediatric sleep practice recommendations. Sleep Med. Rev., v. 29, p. 1-14, Oct 2016. </a:t>
            </a:r>
            <a:endParaRPr lang="pt-BR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ítulo 1">
            <a:extLst>
              <a:ext uri="{FF2B5EF4-FFF2-40B4-BE49-F238E27FC236}">
                <a16:creationId xmlns:a16="http://schemas.microsoft.com/office/drawing/2014/main" id="{0F846A92-0E4E-C2CE-E3CB-37FEA0FE8FC1}"/>
              </a:ext>
            </a:extLst>
          </p:cNvPr>
          <p:cNvSpPr txBox="1">
            <a:spLocks/>
          </p:cNvSpPr>
          <p:nvPr/>
        </p:nvSpPr>
        <p:spPr>
          <a:xfrm>
            <a:off x="1867537" y="10578296"/>
            <a:ext cx="29966261" cy="2669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24326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7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Autores: Ana Paula Pinheiro da Silva,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Aryane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Fernandes de Melo. </a:t>
            </a:r>
            <a:b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Orientadora: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Thaynã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Alves Bezerra.</a:t>
            </a:r>
            <a:b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Regional do Cariri – URCA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CAD68894-D4D2-5FA3-1E90-51C2155D69B5}"/>
              </a:ext>
            </a:extLst>
          </p:cNvPr>
          <p:cNvSpPr txBox="1"/>
          <p:nvPr/>
        </p:nvSpPr>
        <p:spPr>
          <a:xfrm>
            <a:off x="929924" y="8107726"/>
            <a:ext cx="32435799" cy="4129529"/>
          </a:xfrm>
          <a:prstGeom prst="rect">
            <a:avLst/>
          </a:prstGeom>
          <a:noFill/>
        </p:spPr>
        <p:txBody>
          <a:bodyPr wrap="square" lIns="431991" tIns="215996" rIns="431991" bIns="215996" rtlCol="0">
            <a:spAutoFit/>
          </a:bodyPr>
          <a:lstStyle/>
          <a:p>
            <a:pPr algn="ctr"/>
            <a:r>
              <a:rPr lang="pt-B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NÍVEIS DE PARTICIPAÇÃO E APRENDIZAGEM DOS ALUNOS  DO ENSINO MÉDIO REGULAR E ENSINO MÉDIO EM TEMPO INTEGRAL  NAS AULAS DE EDUCAÇÃO FÍSICA</a:t>
            </a:r>
          </a:p>
          <a:p>
            <a:pPr algn="ctr"/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B660E34-6762-29A8-C9F1-B5E4C3DBC96B}"/>
              </a:ext>
            </a:extLst>
          </p:cNvPr>
          <p:cNvSpPr txBox="1"/>
          <p:nvPr/>
        </p:nvSpPr>
        <p:spPr>
          <a:xfrm>
            <a:off x="-2040564" y="1317257"/>
            <a:ext cx="1997139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XIII</a:t>
            </a:r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r>
              <a:rPr lang="pt-BR" sz="19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SEMINÁRIO</a:t>
            </a:r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 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B44A43A-AE0E-B324-4849-AE0EC9241143}"/>
              </a:ext>
            </a:extLst>
          </p:cNvPr>
          <p:cNvSpPr txBox="1"/>
          <p:nvPr/>
        </p:nvSpPr>
        <p:spPr>
          <a:xfrm>
            <a:off x="14855969" y="2235146"/>
            <a:ext cx="14401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de Estágio </a:t>
            </a:r>
            <a:r>
              <a:rPr lang="pt-BR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Supervisionado</a:t>
            </a:r>
            <a:endParaRPr lang="pt-BR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FEA46B3-96EE-9253-BD76-74C6FEFFFB84}"/>
              </a:ext>
            </a:extLst>
          </p:cNvPr>
          <p:cNvSpPr txBox="1"/>
          <p:nvPr/>
        </p:nvSpPr>
        <p:spPr>
          <a:xfrm>
            <a:off x="4156067" y="3943306"/>
            <a:ext cx="2138637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do Curso de Licenciatura em Educação Física</a:t>
            </a:r>
            <a:endParaRPr lang="pt-BR" sz="8800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779FC148-98B1-1167-D725-1782F7DDC702}"/>
              </a:ext>
            </a:extLst>
          </p:cNvPr>
          <p:cNvSpPr/>
          <p:nvPr/>
        </p:nvSpPr>
        <p:spPr>
          <a:xfrm flipH="1">
            <a:off x="964287" y="5396630"/>
            <a:ext cx="30015252" cy="2461021"/>
          </a:xfrm>
          <a:prstGeom prst="rect">
            <a:avLst/>
          </a:prstGeom>
          <a:solidFill>
            <a:srgbClr val="FDC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00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4EAC9ED-B38E-9A59-0BB8-3E55646AE861}"/>
              </a:ext>
            </a:extLst>
          </p:cNvPr>
          <p:cNvSpPr txBox="1"/>
          <p:nvPr/>
        </p:nvSpPr>
        <p:spPr>
          <a:xfrm>
            <a:off x="3040436" y="5408302"/>
            <a:ext cx="272880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solidFill>
                  <a:srgbClr val="3B5916"/>
                </a:solidFill>
                <a:latin typeface="Bahnschrift SemiBold SemiConden" panose="020B0502040204020203" pitchFamily="34" charset="0"/>
              </a:rPr>
              <a:t>Políticas educacionais e parceria universidade/escola na formação de professores de Educação Física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AAB8408E-6F25-5BF4-C9D9-C47E80D183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4748"/>
          <a:stretch/>
        </p:blipFill>
        <p:spPr>
          <a:xfrm>
            <a:off x="583237" y="-180874"/>
            <a:ext cx="6801960" cy="1624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0C1895E4-E9C3-1B8D-3A6D-045BBB9D9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80964" y="-93583"/>
            <a:ext cx="5425018" cy="211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Imagem 24" descr="Logotipo, nome da empresa&#10;&#10;Descrição gerada automaticamente">
            <a:extLst>
              <a:ext uri="{FF2B5EF4-FFF2-40B4-BE49-F238E27FC236}">
                <a16:creationId xmlns:a16="http://schemas.microsoft.com/office/drawing/2014/main" id="{82249CD2-1155-4BA7-3AD8-34C8FB7D68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1310" y="1793723"/>
            <a:ext cx="2130027" cy="3011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2286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>
                <a16:creationId xmlns:a16="http://schemas.microsoft.com/office/drawing/2014/main" id="{8BDAA84D-2F52-6DB5-542A-DE6BB15E140C}"/>
              </a:ext>
            </a:extLst>
          </p:cNvPr>
          <p:cNvSpPr/>
          <p:nvPr/>
        </p:nvSpPr>
        <p:spPr>
          <a:xfrm rot="16200000">
            <a:off x="12446741" y="-12726183"/>
            <a:ext cx="7558023" cy="32435798"/>
          </a:xfrm>
          <a:prstGeom prst="rect">
            <a:avLst/>
          </a:prstGeom>
          <a:gradFill flip="none" rotWithShape="1">
            <a:gsLst>
              <a:gs pos="31000">
                <a:srgbClr val="029585">
                  <a:alpha val="90000"/>
                </a:srgbClr>
              </a:gs>
              <a:gs pos="0">
                <a:srgbClr val="027EBA"/>
              </a:gs>
              <a:gs pos="49000">
                <a:srgbClr val="02A368">
                  <a:alpha val="77000"/>
                </a:srgbClr>
              </a:gs>
              <a:gs pos="75000">
                <a:srgbClr val="03AA5C">
                  <a:alpha val="88000"/>
                </a:srgbClr>
              </a:gs>
              <a:gs pos="100000">
                <a:srgbClr val="03AA5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3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0258F269-0D70-45CD-BE02-7A5152BC8D04}"/>
              </a:ext>
            </a:extLst>
          </p:cNvPr>
          <p:cNvSpPr/>
          <p:nvPr/>
        </p:nvSpPr>
        <p:spPr>
          <a:xfrm flipH="1">
            <a:off x="1116687" y="5549031"/>
            <a:ext cx="30015252" cy="1575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000" dirty="0"/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F8519EBF-C9C3-9AAC-C976-76A0EFECF9A2}"/>
              </a:ext>
            </a:extLst>
          </p:cNvPr>
          <p:cNvSpPr txBox="1">
            <a:spLocks/>
          </p:cNvSpPr>
          <p:nvPr/>
        </p:nvSpPr>
        <p:spPr>
          <a:xfrm>
            <a:off x="964288" y="14627252"/>
            <a:ext cx="14738898" cy="697306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introdução deverá conter contextualização do problema, justificativa, objetivo.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3" name="Grupo 43">
            <a:extLst>
              <a:ext uri="{FF2B5EF4-FFF2-40B4-BE49-F238E27FC236}">
                <a16:creationId xmlns:a16="http://schemas.microsoft.com/office/drawing/2014/main" id="{3D61912C-EE2A-8652-A75A-B915FCBC10FF}"/>
              </a:ext>
            </a:extLst>
          </p:cNvPr>
          <p:cNvGrpSpPr/>
          <p:nvPr/>
        </p:nvGrpSpPr>
        <p:grpSpPr>
          <a:xfrm>
            <a:off x="674494" y="12836916"/>
            <a:ext cx="14870771" cy="1490595"/>
            <a:chOff x="449608" y="18173756"/>
            <a:chExt cx="13798850" cy="1152128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4F2883D5-2C01-4444-CBBE-7BAD4E4C5D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FB94E879-9B96-5211-6536-22E9B108077F}"/>
                </a:ext>
              </a:extLst>
            </p:cNvPr>
            <p:cNvSpPr/>
            <p:nvPr/>
          </p:nvSpPr>
          <p:spPr>
            <a:xfrm>
              <a:off x="465720" y="18285566"/>
              <a:ext cx="12521771" cy="64229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INTRODUÇÃO</a:t>
              </a:r>
            </a:p>
          </p:txBody>
        </p:sp>
      </p:grpSp>
      <p:grpSp>
        <p:nvGrpSpPr>
          <p:cNvPr id="14" name="Grupo 113">
            <a:extLst>
              <a:ext uri="{FF2B5EF4-FFF2-40B4-BE49-F238E27FC236}">
                <a16:creationId xmlns:a16="http://schemas.microsoft.com/office/drawing/2014/main" id="{9DAC7C27-55EB-21B4-E67C-02EC73EF0C92}"/>
              </a:ext>
            </a:extLst>
          </p:cNvPr>
          <p:cNvGrpSpPr/>
          <p:nvPr/>
        </p:nvGrpSpPr>
        <p:grpSpPr>
          <a:xfrm>
            <a:off x="17104736" y="33855156"/>
            <a:ext cx="14738900" cy="1415841"/>
            <a:chOff x="-430800" y="18173756"/>
            <a:chExt cx="15279341" cy="1275741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0FD76A7B-427E-5021-9288-C27F818F1A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1A9C0A28-0DE0-63BC-F948-6CB9D29DE70B}"/>
                </a:ext>
              </a:extLst>
            </p:cNvPr>
            <p:cNvSpPr/>
            <p:nvPr/>
          </p:nvSpPr>
          <p:spPr>
            <a:xfrm>
              <a:off x="-276981" y="18401707"/>
              <a:ext cx="14974382" cy="748756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REFERÊNCIAS BIBLIOGRÁGICAS</a:t>
              </a:r>
            </a:p>
          </p:txBody>
        </p:sp>
      </p:grpSp>
      <p:sp>
        <p:nvSpPr>
          <p:cNvPr id="22" name="Subtítulo 2">
            <a:extLst>
              <a:ext uri="{FF2B5EF4-FFF2-40B4-BE49-F238E27FC236}">
                <a16:creationId xmlns:a16="http://schemas.microsoft.com/office/drawing/2014/main" id="{D4666B82-4073-756C-56FC-4B45429DB72C}"/>
              </a:ext>
            </a:extLst>
          </p:cNvPr>
          <p:cNvSpPr txBox="1">
            <a:spLocks/>
          </p:cNvSpPr>
          <p:nvPr/>
        </p:nvSpPr>
        <p:spPr>
          <a:xfrm>
            <a:off x="846234" y="23623728"/>
            <a:ext cx="15418639" cy="653984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3C2EB283-F144-22D6-1484-55CFDFA1C52C}"/>
              </a:ext>
            </a:extLst>
          </p:cNvPr>
          <p:cNvSpPr txBox="1">
            <a:spLocks/>
          </p:cNvSpPr>
          <p:nvPr/>
        </p:nvSpPr>
        <p:spPr>
          <a:xfrm>
            <a:off x="16958321" y="27022286"/>
            <a:ext cx="13745846" cy="66237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0855" algn="l"/>
              </a:tabLst>
            </a:pPr>
            <a:endParaRPr lang="pt-BR" sz="400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7627CC71-7FB6-28C7-52CD-F465FE395379}"/>
              </a:ext>
            </a:extLst>
          </p:cNvPr>
          <p:cNvSpPr txBox="1">
            <a:spLocks/>
          </p:cNvSpPr>
          <p:nvPr/>
        </p:nvSpPr>
        <p:spPr>
          <a:xfrm>
            <a:off x="16850668" y="27086805"/>
            <a:ext cx="14847174" cy="4643579"/>
          </a:xfrm>
          <a:prstGeom prst="rect">
            <a:avLst/>
          </a:prstGeom>
        </p:spPr>
        <p:txBody>
          <a:bodyPr vert="horz" lIns="431991" tIns="215996" rIns="431991" bIns="215996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" name="Grupo 42">
            <a:extLst>
              <a:ext uri="{FF2B5EF4-FFF2-40B4-BE49-F238E27FC236}">
                <a16:creationId xmlns:a16="http://schemas.microsoft.com/office/drawing/2014/main" id="{D4A0620F-644C-77DC-B705-93FB3F81D23A}"/>
              </a:ext>
            </a:extLst>
          </p:cNvPr>
          <p:cNvGrpSpPr/>
          <p:nvPr/>
        </p:nvGrpSpPr>
        <p:grpSpPr>
          <a:xfrm>
            <a:off x="1037048" y="21859813"/>
            <a:ext cx="14738900" cy="1453784"/>
            <a:chOff x="-430800" y="18173756"/>
            <a:chExt cx="15279341" cy="1275741"/>
          </a:xfrm>
        </p:grpSpPr>
        <p:pic>
          <p:nvPicPr>
            <p:cNvPr id="66" name="Imagem 65">
              <a:extLst>
                <a:ext uri="{FF2B5EF4-FFF2-40B4-BE49-F238E27FC236}">
                  <a16:creationId xmlns:a16="http://schemas.microsoft.com/office/drawing/2014/main" id="{72D25C97-DA28-8505-98F0-8F79DD530F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68" name="Retângulo 67">
              <a:extLst>
                <a:ext uri="{FF2B5EF4-FFF2-40B4-BE49-F238E27FC236}">
                  <a16:creationId xmlns:a16="http://schemas.microsoft.com/office/drawing/2014/main" id="{C42F446F-63DF-2F73-4040-875B93394ECC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MÉTODOS /METODOLOGIA</a:t>
              </a:r>
            </a:p>
          </p:txBody>
        </p:sp>
      </p:grpSp>
      <p:sp>
        <p:nvSpPr>
          <p:cNvPr id="77" name="Subtítulo 2">
            <a:extLst>
              <a:ext uri="{FF2B5EF4-FFF2-40B4-BE49-F238E27FC236}">
                <a16:creationId xmlns:a16="http://schemas.microsoft.com/office/drawing/2014/main" id="{18AF183E-FF6F-5FBA-8810-6C5162D24439}"/>
              </a:ext>
            </a:extLst>
          </p:cNvPr>
          <p:cNvSpPr txBox="1">
            <a:spLocks/>
          </p:cNvSpPr>
          <p:nvPr/>
        </p:nvSpPr>
        <p:spPr>
          <a:xfrm>
            <a:off x="1147877" y="23641068"/>
            <a:ext cx="14738898" cy="9768563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Deverá conter tipo de estudo, principais características da população/amostra, procedimentos metodológicos, incluindo análise dos dados, bem como as normas éticas adotadas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79" name="Grupo 42">
            <a:extLst>
              <a:ext uri="{FF2B5EF4-FFF2-40B4-BE49-F238E27FC236}">
                <a16:creationId xmlns:a16="http://schemas.microsoft.com/office/drawing/2014/main" id="{B092CFBD-7E69-F5CA-78C0-D0404437A980}"/>
              </a:ext>
            </a:extLst>
          </p:cNvPr>
          <p:cNvGrpSpPr/>
          <p:nvPr/>
        </p:nvGrpSpPr>
        <p:grpSpPr>
          <a:xfrm>
            <a:off x="16666325" y="20480769"/>
            <a:ext cx="14738900" cy="1453784"/>
            <a:chOff x="-430800" y="18173756"/>
            <a:chExt cx="15279341" cy="1275741"/>
          </a:xfrm>
        </p:grpSpPr>
        <p:pic>
          <p:nvPicPr>
            <p:cNvPr id="80" name="Imagem 79">
              <a:extLst>
                <a:ext uri="{FF2B5EF4-FFF2-40B4-BE49-F238E27FC236}">
                  <a16:creationId xmlns:a16="http://schemas.microsoft.com/office/drawing/2014/main" id="{57260423-789F-8624-3F2B-963538A6C5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81" name="Retângulo 80">
              <a:extLst>
                <a:ext uri="{FF2B5EF4-FFF2-40B4-BE49-F238E27FC236}">
                  <a16:creationId xmlns:a16="http://schemas.microsoft.com/office/drawing/2014/main" id="{8C6CA81A-7BEC-803A-ED72-E66CFB837FAA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CONCLUSÃO</a:t>
              </a:r>
            </a:p>
          </p:txBody>
        </p:sp>
      </p:grpSp>
      <p:sp>
        <p:nvSpPr>
          <p:cNvPr id="82" name="Subtítulo 2">
            <a:extLst>
              <a:ext uri="{FF2B5EF4-FFF2-40B4-BE49-F238E27FC236}">
                <a16:creationId xmlns:a16="http://schemas.microsoft.com/office/drawing/2014/main" id="{2087D92C-1285-107B-9F35-8B9D08E3E2D8}"/>
              </a:ext>
            </a:extLst>
          </p:cNvPr>
          <p:cNvSpPr txBox="1">
            <a:spLocks/>
          </p:cNvSpPr>
          <p:nvPr/>
        </p:nvSpPr>
        <p:spPr>
          <a:xfrm>
            <a:off x="16732614" y="22248391"/>
            <a:ext cx="14738898" cy="5393892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sintética, com objetivo que responder aos objetivos traçados para o estudo.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83" name="Grupo 42">
            <a:extLst>
              <a:ext uri="{FF2B5EF4-FFF2-40B4-BE49-F238E27FC236}">
                <a16:creationId xmlns:a16="http://schemas.microsoft.com/office/drawing/2014/main" id="{F313E573-4267-A714-11BD-40F83F467D38}"/>
              </a:ext>
            </a:extLst>
          </p:cNvPr>
          <p:cNvGrpSpPr/>
          <p:nvPr/>
        </p:nvGrpSpPr>
        <p:grpSpPr>
          <a:xfrm>
            <a:off x="16784379" y="27851391"/>
            <a:ext cx="14738900" cy="1453784"/>
            <a:chOff x="-430800" y="18173756"/>
            <a:chExt cx="15279341" cy="1275741"/>
          </a:xfrm>
        </p:grpSpPr>
        <p:pic>
          <p:nvPicPr>
            <p:cNvPr id="84" name="Imagem 83">
              <a:extLst>
                <a:ext uri="{FF2B5EF4-FFF2-40B4-BE49-F238E27FC236}">
                  <a16:creationId xmlns:a16="http://schemas.microsoft.com/office/drawing/2014/main" id="{0C9AC39D-9A31-F280-4B72-821BA66E9D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-430800" y="18173756"/>
              <a:ext cx="15279341" cy="12757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85" name="Retângulo 84">
              <a:extLst>
                <a:ext uri="{FF2B5EF4-FFF2-40B4-BE49-F238E27FC236}">
                  <a16:creationId xmlns:a16="http://schemas.microsoft.com/office/drawing/2014/main" id="{B5F619D5-6DC9-DC4F-17ED-538282280157}"/>
                </a:ext>
              </a:extLst>
            </p:cNvPr>
            <p:cNvSpPr/>
            <p:nvPr/>
          </p:nvSpPr>
          <p:spPr>
            <a:xfrm>
              <a:off x="1088147" y="18334321"/>
              <a:ext cx="12521771" cy="72921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AGRADECIMENTOS</a:t>
              </a:r>
            </a:p>
          </p:txBody>
        </p:sp>
      </p:grpSp>
      <p:sp>
        <p:nvSpPr>
          <p:cNvPr id="86" name="Subtítulo 2">
            <a:extLst>
              <a:ext uri="{FF2B5EF4-FFF2-40B4-BE49-F238E27FC236}">
                <a16:creationId xmlns:a16="http://schemas.microsoft.com/office/drawing/2014/main" id="{6A73A7EA-053F-D84D-B293-7EF2268ADDDE}"/>
              </a:ext>
            </a:extLst>
          </p:cNvPr>
          <p:cNvSpPr txBox="1">
            <a:spLocks/>
          </p:cNvSpPr>
          <p:nvPr/>
        </p:nvSpPr>
        <p:spPr>
          <a:xfrm>
            <a:off x="16850668" y="29503527"/>
            <a:ext cx="14738898" cy="381892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Reconhecimento aos financiadores e colaboradores.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</a:t>
            </a:r>
          </a:p>
        </p:txBody>
      </p:sp>
      <p:sp>
        <p:nvSpPr>
          <p:cNvPr id="91" name="Subtítulo 2">
            <a:extLst>
              <a:ext uri="{FF2B5EF4-FFF2-40B4-BE49-F238E27FC236}">
                <a16:creationId xmlns:a16="http://schemas.microsoft.com/office/drawing/2014/main" id="{94719404-89EB-EBBC-1F4F-F0DA89CB4DC2}"/>
              </a:ext>
            </a:extLst>
          </p:cNvPr>
          <p:cNvSpPr txBox="1">
            <a:spLocks/>
          </p:cNvSpPr>
          <p:nvPr/>
        </p:nvSpPr>
        <p:spPr>
          <a:xfrm>
            <a:off x="16801530" y="13003474"/>
            <a:ext cx="14738898" cy="6944593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2" name="Subtítulo 2">
            <a:extLst>
              <a:ext uri="{FF2B5EF4-FFF2-40B4-BE49-F238E27FC236}">
                <a16:creationId xmlns:a16="http://schemas.microsoft.com/office/drawing/2014/main" id="{9D1A2667-CE67-09FB-D24F-FBFB32BFF5F8}"/>
              </a:ext>
            </a:extLst>
          </p:cNvPr>
          <p:cNvSpPr txBox="1">
            <a:spLocks/>
          </p:cNvSpPr>
          <p:nvPr/>
        </p:nvSpPr>
        <p:spPr>
          <a:xfrm>
            <a:off x="17072564" y="35609405"/>
            <a:ext cx="14738898" cy="5970623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AGGIO, D. et al. Context-Specific Associations of Physical Activity and Sedentary Behavior With Cognition in Children. Am J Epidemiol, v. 183, n. 12, p. 1075-1082, Jun 15 2016.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AITCHISON, J. The statistical analysis of compositional data. J. R. Stat. Soc. Ser. B44, 1982.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ALLEN, S. L. et al. ABCs of sleeping: A review of the evidence behind pediatric sleep practice recommendations. Sleep Med. Rev., v. 29, p. 1-14, Oct 2016. </a:t>
            </a:r>
            <a:endParaRPr lang="pt-BR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ítulo 1">
            <a:extLst>
              <a:ext uri="{FF2B5EF4-FFF2-40B4-BE49-F238E27FC236}">
                <a16:creationId xmlns:a16="http://schemas.microsoft.com/office/drawing/2014/main" id="{0F846A92-0E4E-C2CE-E3CB-37FEA0FE8FC1}"/>
              </a:ext>
            </a:extLst>
          </p:cNvPr>
          <p:cNvSpPr txBox="1">
            <a:spLocks/>
          </p:cNvSpPr>
          <p:nvPr/>
        </p:nvSpPr>
        <p:spPr>
          <a:xfrm>
            <a:off x="1405136" y="9791007"/>
            <a:ext cx="29966261" cy="2669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24326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7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Autores: Ana Paula Pinheiro da Silva,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Aryane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Fernandes de Melo. </a:t>
            </a:r>
            <a:b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Orientadora: </a:t>
            </a:r>
            <a:r>
              <a:rPr lang="pt-BR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Thaynã</a:t>
            </a: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Alves Bezerra.</a:t>
            </a:r>
            <a:b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Regional do Cariri – URCA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CAD68894-D4D2-5FA3-1E90-51C2155D69B5}"/>
              </a:ext>
            </a:extLst>
          </p:cNvPr>
          <p:cNvSpPr txBox="1"/>
          <p:nvPr/>
        </p:nvSpPr>
        <p:spPr>
          <a:xfrm>
            <a:off x="-331125" y="7381052"/>
            <a:ext cx="32435799" cy="4129529"/>
          </a:xfrm>
          <a:prstGeom prst="rect">
            <a:avLst/>
          </a:prstGeom>
          <a:noFill/>
        </p:spPr>
        <p:txBody>
          <a:bodyPr wrap="square" lIns="431991" tIns="215996" rIns="431991" bIns="215996" rtlCol="0">
            <a:spAutoFit/>
          </a:bodyPr>
          <a:lstStyle/>
          <a:p>
            <a:pPr algn="ctr"/>
            <a:r>
              <a:rPr lang="pt-B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NÍVEIS DE PARTICIPAÇÃO E APRENDIZAGEM DOS ALUNOS  DO ENSINO MÉDIO REGULAR E ENSINO MÉDIO EM TEMPO INTEGRAL  NAS AULAS DE EDUCAÇÃO FÍSICA</a:t>
            </a:r>
          </a:p>
          <a:p>
            <a:pPr algn="ctr"/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303135CC-203C-FE52-C61D-ACADF7D9267A}"/>
              </a:ext>
            </a:extLst>
          </p:cNvPr>
          <p:cNvSpPr txBox="1">
            <a:spLocks/>
          </p:cNvSpPr>
          <p:nvPr/>
        </p:nvSpPr>
        <p:spPr>
          <a:xfrm>
            <a:off x="1273790" y="35175622"/>
            <a:ext cx="14738898" cy="697306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informações descritivas e numéricas (poderá conter tabela, figura, gráfico ou fotografias) e confronto com a literatura.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grpSp>
        <p:nvGrpSpPr>
          <p:cNvPr id="8" name="Grupo 43">
            <a:extLst>
              <a:ext uri="{FF2B5EF4-FFF2-40B4-BE49-F238E27FC236}">
                <a16:creationId xmlns:a16="http://schemas.microsoft.com/office/drawing/2014/main" id="{7B3E4926-6592-0B57-0414-D70A43A02425}"/>
              </a:ext>
            </a:extLst>
          </p:cNvPr>
          <p:cNvGrpSpPr/>
          <p:nvPr/>
        </p:nvGrpSpPr>
        <p:grpSpPr>
          <a:xfrm>
            <a:off x="983996" y="33385286"/>
            <a:ext cx="14870771" cy="1490595"/>
            <a:chOff x="449608" y="18173756"/>
            <a:chExt cx="13798850" cy="1152128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991FD77A-4545-281A-8B13-F4BD96EFC6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/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5DC9E8D8-CCCF-64C1-7C03-5B7D7C0DC886}"/>
                </a:ext>
              </a:extLst>
            </p:cNvPr>
            <p:cNvSpPr/>
            <p:nvPr/>
          </p:nvSpPr>
          <p:spPr>
            <a:xfrm>
              <a:off x="465720" y="18285566"/>
              <a:ext cx="12521771" cy="642293"/>
            </a:xfrm>
            <a:prstGeom prst="rect">
              <a:avLst/>
            </a:prstGeom>
            <a:noFill/>
          </p:spPr>
          <p:txBody>
            <a:bodyPr wrap="square" lIns="91427" tIns="45713" rIns="91427" bIns="45713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RESULTADOS E DISCUSSÃO</a:t>
              </a:r>
            </a:p>
          </p:txBody>
        </p:sp>
      </p:grp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D19B878A-F959-C5C5-BFD4-008B1855569C}"/>
              </a:ext>
            </a:extLst>
          </p:cNvPr>
          <p:cNvSpPr txBox="1"/>
          <p:nvPr/>
        </p:nvSpPr>
        <p:spPr>
          <a:xfrm>
            <a:off x="-2040564" y="1317257"/>
            <a:ext cx="1997139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XII</a:t>
            </a:r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 </a:t>
            </a:r>
            <a:r>
              <a:rPr lang="pt-BR" sz="19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SEMINÁRIO</a:t>
            </a:r>
            <a:r>
              <a:rPr lang="pt-BR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 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98E2F4F7-8A7A-FFEF-8A34-28843A0B9146}"/>
              </a:ext>
            </a:extLst>
          </p:cNvPr>
          <p:cNvSpPr txBox="1"/>
          <p:nvPr/>
        </p:nvSpPr>
        <p:spPr>
          <a:xfrm>
            <a:off x="14855969" y="2235146"/>
            <a:ext cx="14401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de Estágio </a:t>
            </a:r>
            <a:r>
              <a:rPr lang="pt-BR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Supervisionado</a:t>
            </a:r>
            <a:endParaRPr lang="pt-BR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4C90B43-B794-585B-642D-48A2901EEAA6}"/>
              </a:ext>
            </a:extLst>
          </p:cNvPr>
          <p:cNvSpPr txBox="1"/>
          <p:nvPr/>
        </p:nvSpPr>
        <p:spPr>
          <a:xfrm>
            <a:off x="4156067" y="3943306"/>
            <a:ext cx="2138637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do Curso de Licenciatura em Educação Física</a:t>
            </a:r>
            <a:endParaRPr lang="pt-BR" sz="8800" dirty="0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DCC60E82-8DF9-CEA3-F755-96322D6C9C22}"/>
              </a:ext>
            </a:extLst>
          </p:cNvPr>
          <p:cNvSpPr/>
          <p:nvPr/>
        </p:nvSpPr>
        <p:spPr>
          <a:xfrm flipH="1">
            <a:off x="964287" y="5396631"/>
            <a:ext cx="30015252" cy="1597778"/>
          </a:xfrm>
          <a:prstGeom prst="rect">
            <a:avLst/>
          </a:prstGeom>
          <a:solidFill>
            <a:srgbClr val="FDC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00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50BE0AD7-B13F-A4F2-6491-9B5F5343C622}"/>
              </a:ext>
            </a:extLst>
          </p:cNvPr>
          <p:cNvSpPr txBox="1"/>
          <p:nvPr/>
        </p:nvSpPr>
        <p:spPr>
          <a:xfrm>
            <a:off x="3040436" y="5408302"/>
            <a:ext cx="272880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solidFill>
                  <a:srgbClr val="3B5916"/>
                </a:solidFill>
                <a:latin typeface="Bahnschrift SemiBold SemiConden" panose="020B0502040204020203" pitchFamily="34" charset="0"/>
              </a:rPr>
              <a:t>Metodologias ativas para o ensino da Educação Física Escolar</a:t>
            </a: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91CD2316-79C0-0D74-76AE-0CB52C0F09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4748"/>
          <a:stretch/>
        </p:blipFill>
        <p:spPr>
          <a:xfrm>
            <a:off x="583237" y="-180874"/>
            <a:ext cx="6801960" cy="1624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BC479E64-4C9F-F6D5-7F44-2810638D2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80964" y="-93583"/>
            <a:ext cx="5425018" cy="211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Imagem 32" descr="Logotipo, nome da empresa&#10;&#10;Descrição gerada automaticamente">
            <a:extLst>
              <a:ext uri="{FF2B5EF4-FFF2-40B4-BE49-F238E27FC236}">
                <a16:creationId xmlns:a16="http://schemas.microsoft.com/office/drawing/2014/main" id="{57B08656-4463-802B-1B8E-ECEFE6585A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1310" y="1793723"/>
            <a:ext cx="2130027" cy="3011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48066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618</TotalTime>
  <Words>564</Words>
  <Application>Microsoft Office PowerPoint</Application>
  <PresentationFormat>Personalizar</PresentationFormat>
  <Paragraphs>53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Arial</vt:lpstr>
      <vt:lpstr>Bahnschrift SemiBold SemiConden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Luciano Costa</cp:lastModifiedBy>
  <cp:revision>81</cp:revision>
  <dcterms:created xsi:type="dcterms:W3CDTF">2016-10-11T14:26:50Z</dcterms:created>
  <dcterms:modified xsi:type="dcterms:W3CDTF">2024-06-15T10:38:12Z</dcterms:modified>
</cp:coreProperties>
</file>