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3D"/>
    <a:srgbClr val="950000"/>
    <a:srgbClr val="88DB29"/>
    <a:srgbClr val="35DA14"/>
    <a:srgbClr val="833D05"/>
    <a:srgbClr val="653004"/>
    <a:srgbClr val="18BA8A"/>
    <a:srgbClr val="16BC68"/>
    <a:srgbClr val="0B9322"/>
    <a:srgbClr val="FDF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7D7469-6D96-93FB-3733-E0D0F7817C05}" v="84" dt="2026-02-20T18:41:02.773"/>
    <p1510:client id="{8A27A5CD-B209-414E-AE10-0CA8A361FBA6}" v="2" dt="2026-02-20T22:02:24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25" d="100"/>
          <a:sy n="25" d="100"/>
        </p:scale>
        <p:origin x="1277" y="14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20/02/2026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121D2774-2C22-6B63-D5CC-145BA93DA7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3" t="423" r="-4453" b="12151"/>
          <a:stretch>
            <a:fillRect/>
          </a:stretch>
        </p:blipFill>
        <p:spPr>
          <a:xfrm>
            <a:off x="24134372" y="346216"/>
            <a:ext cx="2754694" cy="2047060"/>
          </a:xfrm>
          <a:prstGeom prst="rect">
            <a:avLst/>
          </a:prstGeom>
        </p:spPr>
      </p:pic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02" name="Retângulo 101"/>
          <p:cNvSpPr/>
          <p:nvPr/>
        </p:nvSpPr>
        <p:spPr>
          <a:xfrm>
            <a:off x="17606368" y="13936134"/>
            <a:ext cx="1252177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pt-BR" sz="4800" b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519046" y="12962376"/>
            <a:ext cx="12905503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INTRODUÇÃO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3" name="Retângulo 92"/>
          <p:cNvSpPr/>
          <p:nvPr/>
        </p:nvSpPr>
        <p:spPr>
          <a:xfrm>
            <a:off x="16893107" y="12928134"/>
            <a:ext cx="13982085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RESULTADOS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4" name="Retângulo 93"/>
          <p:cNvSpPr/>
          <p:nvPr/>
        </p:nvSpPr>
        <p:spPr>
          <a:xfrm>
            <a:off x="1677587" y="22151904"/>
            <a:ext cx="13818825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OBJETIVO</a:t>
            </a:r>
            <a:endParaRPr lang="pt-BR" dirty="0"/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METODOLOGIA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6" name="Retângulo 95"/>
          <p:cNvSpPr/>
          <p:nvPr/>
        </p:nvSpPr>
        <p:spPr>
          <a:xfrm>
            <a:off x="17179869" y="22133151"/>
            <a:ext cx="13905884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CONCLUSÃO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7132076" y="29181656"/>
            <a:ext cx="13982084" cy="1245876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REFERÊNCIAS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337300"/>
            <a:ext cx="32448500" cy="194310"/>
          </a:xfrm>
          <a:prstGeom prst="rect">
            <a:avLst/>
          </a:prstGeom>
          <a:solidFill>
            <a:srgbClr val="0000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A1D045C9-8AF0-E7EA-907B-584BFEE6F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031" y="794623"/>
            <a:ext cx="11763795" cy="2234243"/>
          </a:xfrm>
          <a:prstGeom prst="rect">
            <a:avLst/>
          </a:prstGeom>
        </p:spPr>
      </p:pic>
      <p:pic>
        <p:nvPicPr>
          <p:cNvPr id="9" name="Imagem 8" descr="urca-prpgp-vertical"/>
          <p:cNvPicPr>
            <a:picLocks noChangeAspect="1"/>
          </p:cNvPicPr>
          <p:nvPr/>
        </p:nvPicPr>
        <p:blipFill>
          <a:blip r:embed="rId4"/>
          <a:srcRect l="409" t="-14377" b="32540"/>
          <a:stretch>
            <a:fillRect/>
          </a:stretch>
        </p:blipFill>
        <p:spPr>
          <a:xfrm>
            <a:off x="-939272" y="3916310"/>
            <a:ext cx="4035246" cy="2449576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2C4CC5E2-F1C3-266E-CB96-7FD08D5D1D24}"/>
              </a:ext>
            </a:extLst>
          </p:cNvPr>
          <p:cNvSpPr txBox="1"/>
          <p:nvPr/>
        </p:nvSpPr>
        <p:spPr>
          <a:xfrm>
            <a:off x="8363876" y="3010995"/>
            <a:ext cx="17654798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rgbClr val="00003D"/>
                </a:solidFill>
                <a:latin typeface="Batang"/>
                <a:ea typeface="+mn-lt"/>
                <a:cs typeface="Angsana New"/>
              </a:rPr>
              <a:t>I Congresso Regional de Inovações e Tecnologias em Cuidados Críticos e Atendimento Pré-Hospitalar </a:t>
            </a:r>
          </a:p>
        </p:txBody>
      </p:sp>
      <p:pic>
        <p:nvPicPr>
          <p:cNvPr id="27" name="Imagem 26" descr="Uma imagem contendo luz&#10;&#10;O conteúdo gerado por IA pode estar incorreto.">
            <a:extLst>
              <a:ext uri="{FF2B5EF4-FFF2-40B4-BE49-F238E27FC236}">
                <a16:creationId xmlns:a16="http://schemas.microsoft.com/office/drawing/2014/main" id="{7A90A826-0970-D1BE-00A6-8D3291F2E3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</a:blip>
          <a:srcRect l="-134" r="45342" b="244"/>
          <a:stretch>
            <a:fillRect/>
          </a:stretch>
        </p:blipFill>
        <p:spPr>
          <a:xfrm>
            <a:off x="27402321" y="-909133"/>
            <a:ext cx="4996276" cy="7439718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00B49124-F74A-8929-2239-7841AD462C78}"/>
              </a:ext>
            </a:extLst>
          </p:cNvPr>
          <p:cNvGrpSpPr/>
          <p:nvPr/>
        </p:nvGrpSpPr>
        <p:grpSpPr>
          <a:xfrm>
            <a:off x="11894" y="-179390"/>
            <a:ext cx="8060932" cy="8156521"/>
            <a:chOff x="-63273" y="-202978"/>
            <a:chExt cx="8060932" cy="8156521"/>
          </a:xfrm>
        </p:grpSpPr>
        <p:pic>
          <p:nvPicPr>
            <p:cNvPr id="3" name="Gráfico 2" descr="Uma forma de canto orgânica">
              <a:extLst>
                <a:ext uri="{FF2B5EF4-FFF2-40B4-BE49-F238E27FC236}">
                  <a16:creationId xmlns:a16="http://schemas.microsoft.com/office/drawing/2014/main" id="{90958A22-9072-5139-9B81-031BD560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-63272" y="-107388"/>
              <a:ext cx="8060931" cy="8060931"/>
            </a:xfrm>
            <a:prstGeom prst="rect">
              <a:avLst/>
            </a:prstGeom>
          </p:spPr>
        </p:pic>
        <p:pic>
          <p:nvPicPr>
            <p:cNvPr id="2" name="Gráfico 1" descr="Uma forma de canto orgânica">
              <a:extLst>
                <a:ext uri="{FF2B5EF4-FFF2-40B4-BE49-F238E27FC236}">
                  <a16:creationId xmlns:a16="http://schemas.microsoft.com/office/drawing/2014/main" id="{002E1575-B0A4-BBF3-8817-1117AC3AF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-63273" y="-202976"/>
              <a:ext cx="6435950" cy="6770505"/>
            </a:xfrm>
            <a:prstGeom prst="rect">
              <a:avLst/>
            </a:prstGeom>
          </p:spPr>
        </p:pic>
        <p:pic>
          <p:nvPicPr>
            <p:cNvPr id="5" name="Gráfico 4" descr="Uma forma de canto orgânica">
              <a:extLst>
                <a:ext uri="{FF2B5EF4-FFF2-40B4-BE49-F238E27FC236}">
                  <a16:creationId xmlns:a16="http://schemas.microsoft.com/office/drawing/2014/main" id="{FE3A6A40-20D0-968D-10C1-570258F85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-15480" y="-202978"/>
              <a:ext cx="5719047" cy="6388156"/>
            </a:xfrm>
            <a:prstGeom prst="rect">
              <a:avLst/>
            </a:prstGeom>
          </p:spPr>
        </p:pic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7237388-8334-888E-36FD-97BCC38EE030}"/>
              </a:ext>
            </a:extLst>
          </p:cNvPr>
          <p:cNvGrpSpPr/>
          <p:nvPr/>
        </p:nvGrpSpPr>
        <p:grpSpPr>
          <a:xfrm rot="10800000">
            <a:off x="24375274" y="-1716347"/>
            <a:ext cx="8060932" cy="8156521"/>
            <a:chOff x="-63273" y="-202978"/>
            <a:chExt cx="8060932" cy="8156521"/>
          </a:xfrm>
        </p:grpSpPr>
        <p:pic>
          <p:nvPicPr>
            <p:cNvPr id="10" name="Gráfico 9" descr="Uma forma de canto orgânica">
              <a:extLst>
                <a:ext uri="{FF2B5EF4-FFF2-40B4-BE49-F238E27FC236}">
                  <a16:creationId xmlns:a16="http://schemas.microsoft.com/office/drawing/2014/main" id="{7E0FE31E-F2D6-9B36-16D3-65FC59E75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-63272" y="-107388"/>
              <a:ext cx="8060931" cy="8060931"/>
            </a:xfrm>
            <a:prstGeom prst="rect">
              <a:avLst/>
            </a:prstGeom>
          </p:spPr>
        </p:pic>
        <p:pic>
          <p:nvPicPr>
            <p:cNvPr id="11" name="Gráfico 10" descr="Uma forma de canto orgânica">
              <a:extLst>
                <a:ext uri="{FF2B5EF4-FFF2-40B4-BE49-F238E27FC236}">
                  <a16:creationId xmlns:a16="http://schemas.microsoft.com/office/drawing/2014/main" id="{756C5AF8-AC2B-429C-4D83-2FEEBD565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-63273" y="-202976"/>
              <a:ext cx="6435950" cy="6770505"/>
            </a:xfrm>
            <a:prstGeom prst="rect">
              <a:avLst/>
            </a:prstGeom>
          </p:spPr>
        </p:pic>
        <p:pic>
          <p:nvPicPr>
            <p:cNvPr id="12" name="Gráfico 11" descr="Uma forma de canto orgânica">
              <a:extLst>
                <a:ext uri="{FF2B5EF4-FFF2-40B4-BE49-F238E27FC236}">
                  <a16:creationId xmlns:a16="http://schemas.microsoft.com/office/drawing/2014/main" id="{D505C786-3E15-4C04-E915-075A88156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-15480" y="-202978"/>
              <a:ext cx="5719047" cy="6388156"/>
            </a:xfrm>
            <a:prstGeom prst="rect">
              <a:avLst/>
            </a:prstGeom>
          </p:spPr>
        </p:pic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E3F5F84A-91E7-C045-874C-FEDFFD8D4FF7}"/>
              </a:ext>
            </a:extLst>
          </p:cNvPr>
          <p:cNvSpPr/>
          <p:nvPr/>
        </p:nvSpPr>
        <p:spPr>
          <a:xfrm>
            <a:off x="5057623" y="31639128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411A8F2-1751-4A83-4A8A-9A3C8221AD18}"/>
              </a:ext>
            </a:extLst>
          </p:cNvPr>
          <p:cNvSpPr/>
          <p:nvPr/>
        </p:nvSpPr>
        <p:spPr>
          <a:xfrm>
            <a:off x="1998833" y="33933219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9BAD4FC5-DF34-A919-BEDC-5113181DAAC3}"/>
              </a:ext>
            </a:extLst>
          </p:cNvPr>
          <p:cNvSpPr/>
          <p:nvPr/>
        </p:nvSpPr>
        <p:spPr>
          <a:xfrm>
            <a:off x="8594347" y="33933218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E966743-211A-8A78-606E-7AC615DE7DC6}"/>
              </a:ext>
            </a:extLst>
          </p:cNvPr>
          <p:cNvSpPr/>
          <p:nvPr/>
        </p:nvSpPr>
        <p:spPr>
          <a:xfrm>
            <a:off x="1903245" y="36131722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4DC4AC3-62FE-5410-0E71-AF2B581A9D7F}"/>
              </a:ext>
            </a:extLst>
          </p:cNvPr>
          <p:cNvSpPr/>
          <p:nvPr/>
        </p:nvSpPr>
        <p:spPr>
          <a:xfrm>
            <a:off x="8594346" y="36131721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867A69A-DBD2-0F8E-40C6-9C605C3E4648}"/>
              </a:ext>
            </a:extLst>
          </p:cNvPr>
          <p:cNvSpPr/>
          <p:nvPr/>
        </p:nvSpPr>
        <p:spPr>
          <a:xfrm>
            <a:off x="1903243" y="38282431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28FFEF9C-3A35-0EF9-D999-5CB864CF293E}"/>
              </a:ext>
            </a:extLst>
          </p:cNvPr>
          <p:cNvSpPr/>
          <p:nvPr/>
        </p:nvSpPr>
        <p:spPr>
          <a:xfrm>
            <a:off x="8594344" y="38282430"/>
            <a:ext cx="6137367" cy="1245876"/>
          </a:xfrm>
          <a:prstGeom prst="rect">
            <a:avLst/>
          </a:prstGeom>
          <a:solidFill>
            <a:srgbClr val="95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/>
              </a:rPr>
              <a:t>XXX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141DC023-A739-2079-309E-33063FD11AD1}"/>
              </a:ext>
            </a:extLst>
          </p:cNvPr>
          <p:cNvSpPr/>
          <p:nvPr/>
        </p:nvSpPr>
        <p:spPr>
          <a:xfrm rot="6480000">
            <a:off x="5761054" y="33223123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: para a Direita 29">
            <a:extLst>
              <a:ext uri="{FF2B5EF4-FFF2-40B4-BE49-F238E27FC236}">
                <a16:creationId xmlns:a16="http://schemas.microsoft.com/office/drawing/2014/main" id="{898D37A1-0F6A-AAD9-81AD-CFA1D9D23429}"/>
              </a:ext>
            </a:extLst>
          </p:cNvPr>
          <p:cNvSpPr/>
          <p:nvPr/>
        </p:nvSpPr>
        <p:spPr>
          <a:xfrm rot="3660000">
            <a:off x="8819843" y="33223122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45054AA6-5A1C-4D62-A49E-D4027334BD29}"/>
              </a:ext>
            </a:extLst>
          </p:cNvPr>
          <p:cNvSpPr/>
          <p:nvPr/>
        </p:nvSpPr>
        <p:spPr>
          <a:xfrm rot="5400000">
            <a:off x="10827172" y="35517213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7E2BD497-AE99-8BCD-54FF-F6B6422C673A}"/>
              </a:ext>
            </a:extLst>
          </p:cNvPr>
          <p:cNvSpPr/>
          <p:nvPr/>
        </p:nvSpPr>
        <p:spPr>
          <a:xfrm rot="5400000">
            <a:off x="10827171" y="37715717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a Direita 32">
            <a:extLst>
              <a:ext uri="{FF2B5EF4-FFF2-40B4-BE49-F238E27FC236}">
                <a16:creationId xmlns:a16="http://schemas.microsoft.com/office/drawing/2014/main" id="{027DBBE1-5AFA-CAF7-43BA-DDACC28A6312}"/>
              </a:ext>
            </a:extLst>
          </p:cNvPr>
          <p:cNvSpPr/>
          <p:nvPr/>
        </p:nvSpPr>
        <p:spPr>
          <a:xfrm rot="5400000">
            <a:off x="4375037" y="35517211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: para a Direita 33">
            <a:extLst>
              <a:ext uri="{FF2B5EF4-FFF2-40B4-BE49-F238E27FC236}">
                <a16:creationId xmlns:a16="http://schemas.microsoft.com/office/drawing/2014/main" id="{121BD937-E154-85BD-C695-19B4CFDFEAA8}"/>
              </a:ext>
            </a:extLst>
          </p:cNvPr>
          <p:cNvSpPr/>
          <p:nvPr/>
        </p:nvSpPr>
        <p:spPr>
          <a:xfrm rot="5400000">
            <a:off x="4470623" y="37715715"/>
            <a:ext cx="1242633" cy="525729"/>
          </a:xfrm>
          <a:prstGeom prst="rightArrow">
            <a:avLst/>
          </a:prstGeom>
          <a:solidFill>
            <a:srgbClr val="0000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ubtítulo 2">
            <a:extLst>
              <a:ext uri="{FF2B5EF4-FFF2-40B4-BE49-F238E27FC236}">
                <a16:creationId xmlns:a16="http://schemas.microsoft.com/office/drawing/2014/main" id="{2C736A34-F123-3F85-16F2-5741AC2B2719}"/>
              </a:ext>
            </a:extLst>
          </p:cNvPr>
          <p:cNvSpPr txBox="1">
            <a:spLocks/>
          </p:cNvSpPr>
          <p:nvPr/>
        </p:nvSpPr>
        <p:spPr>
          <a:xfrm>
            <a:off x="1511544" y="23831808"/>
            <a:ext cx="13747867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 anchor="t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/>
                <a:cs typeface="Arial"/>
              </a:rPr>
              <a:t>XXXXXXXXXXXXXXXXXXXXXXXXXXXXXXXXXXXXXXXXXXXXXXXXXXXXXXXXXXXXXXXXXXXXXXXXXXXX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9" name="Subtítulo 2">
            <a:extLst>
              <a:ext uri="{FF2B5EF4-FFF2-40B4-BE49-F238E27FC236}">
                <a16:creationId xmlns:a16="http://schemas.microsoft.com/office/drawing/2014/main" id="{01C96CCC-459C-3CA5-132C-36662137D74C}"/>
              </a:ext>
            </a:extLst>
          </p:cNvPr>
          <p:cNvSpPr txBox="1">
            <a:spLocks/>
          </p:cNvSpPr>
          <p:nvPr/>
        </p:nvSpPr>
        <p:spPr>
          <a:xfrm>
            <a:off x="17283426" y="23831807"/>
            <a:ext cx="13747867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 anchor="t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1" name="Subtítulo 2">
            <a:extLst>
              <a:ext uri="{FF2B5EF4-FFF2-40B4-BE49-F238E27FC236}">
                <a16:creationId xmlns:a16="http://schemas.microsoft.com/office/drawing/2014/main" id="{529C6674-E1E4-8089-3743-D66C36782D06}"/>
              </a:ext>
            </a:extLst>
          </p:cNvPr>
          <p:cNvSpPr txBox="1">
            <a:spLocks/>
          </p:cNvSpPr>
          <p:nvPr/>
        </p:nvSpPr>
        <p:spPr>
          <a:xfrm>
            <a:off x="17283425" y="14989993"/>
            <a:ext cx="13747867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 anchor="t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/>
                <a:cs typeface="Arial"/>
              </a:rPr>
              <a:t>XXXXXXXXXXXXXXXXXXXXXXXXXXXXXXXXXXXXXXXXXXXXXXXXXXXXXXXXXXXXXXXXXXXXXXXXXXXXXXXXXXXXXXXXXXXXXXXXXXXXXXXXXXXXXXXXXXXXXXXXXXXXXXXXXXXXXXXXXXXXXXXXXXXXXXXX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2" name="Subtítulo 2">
            <a:extLst>
              <a:ext uri="{FF2B5EF4-FFF2-40B4-BE49-F238E27FC236}">
                <a16:creationId xmlns:a16="http://schemas.microsoft.com/office/drawing/2014/main" id="{E4AB9652-11FD-FEF1-5F9B-C12111747996}"/>
              </a:ext>
            </a:extLst>
          </p:cNvPr>
          <p:cNvSpPr txBox="1">
            <a:spLocks/>
          </p:cNvSpPr>
          <p:nvPr/>
        </p:nvSpPr>
        <p:spPr>
          <a:xfrm>
            <a:off x="17379013" y="30857464"/>
            <a:ext cx="13747867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 anchor="t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/>
                <a:cs typeface="Arial"/>
              </a:rPr>
              <a:t>XXXXXXXXXXXXXXXXXXXXXXXXXXXXXXXXXXXXXXXXXXXXXXXXXXXXXXXXXXXXXXXXXXXXXXXXXXXX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FC7A337-4C96-96C9-43BA-BF9B9DC8F5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7689" t="178" r="8278" b="-178"/>
          <a:stretch>
            <a:fillRect/>
          </a:stretch>
        </p:blipFill>
        <p:spPr>
          <a:xfrm>
            <a:off x="1433052" y="-353668"/>
            <a:ext cx="9501045" cy="693218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09B69D4-D2C8-C08A-05A2-4058A423916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9028" t="11010" r="10417" b="10555"/>
          <a:stretch>
            <a:fillRect/>
          </a:stretch>
        </p:blipFill>
        <p:spPr>
          <a:xfrm>
            <a:off x="26383540" y="450207"/>
            <a:ext cx="2029019" cy="18580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1349</Words>
  <Application>Microsoft Office PowerPoint</Application>
  <PresentationFormat>Personalizados</PresentationFormat>
  <Paragraphs>70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Curso de Especialização Lato</cp:lastModifiedBy>
  <cp:revision>462</cp:revision>
  <dcterms:created xsi:type="dcterms:W3CDTF">2016-10-11T14:26:00Z</dcterms:created>
  <dcterms:modified xsi:type="dcterms:W3CDTF">2026-02-20T22:33:21Z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338B629BA3FF4CEA9D843AC81DB9E606_13</vt:lpwstr>
  </property>
  <property fmtid="{D5CDD505-2E9C-101B-9397-08002B2CF9AE}" pid="3" name="KSOProductBuildVer">
    <vt:lpwstr>1046-12.2.0.18607</vt:lpwstr>
  </property>
</Properties>
</file>