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BF979-8EED-45E4-9AA8-41D882969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95DEE9A-E46E-41FC-8B84-C69F7DD12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5C02C3-EBE7-4C49-91DB-61AB2A9B3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EB7228-242E-4B71-A961-424AB9D1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DDE3F-9FFB-4CB7-980B-86AE4A83E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92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C3347-83C6-4004-AB57-2C71134F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545F25-A2B5-4ED9-AA3A-BF9C226C3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B2F595-EEE5-45E9-9EA2-44E257D0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E07CC2-2F6D-434F-9D60-CBFD2851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7A4AF-8FB1-4A84-9E4D-8C197821A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558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D1269-D27D-40E3-9C0E-0857F9F7C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2940D4-110F-4EDA-8CD0-16BAE729C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BCA630-2088-4456-A233-C46831171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4FC7CA-862C-4002-AB31-0390E055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3974EE-D8A8-46E6-8F8C-4B71FD5F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54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9E0202-E836-46C0-80FB-19DDB94E8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5254BC-11A3-4572-B00E-4B7B45BB4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76D1A9-9973-446D-A358-14E80DBB6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E46B641-22E0-41A3-9136-0D40A9755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37212E-7E70-4959-8507-F69192A71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3CC8F-B465-42DE-902A-949270D67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91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D2BD4C-99F8-426C-BF63-A71D7C70A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8C3B0E-3009-457A-8899-758D9BFC2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D2EEE3-A836-4BDA-BAEE-556CB01FE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6720627-D89E-4C30-9D13-28DD5AFD8B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D5551B-834F-4945-84B7-6A9569D61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179A3E-9626-4C26-9C40-A2E51735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3AD709B-69C0-4BB0-9CB0-2835BEDF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B89BA20-EBA6-4DC6-8026-AD8A4F4D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29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07D90-1F29-4AFE-839A-8DFFD97B5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79ACEDB-C4CA-4381-9DFD-CB01F9D1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459361-AFA3-402F-9AF2-32A12F36D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80FB96-F2F8-4C89-BD14-A1DDAAB24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000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E39B350-4730-4E7F-A393-DD26D1D72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7789FB6-AAAF-4DA3-8FE2-D7D3C4162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43A1344-6403-46AA-8CA9-5720BAF3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7698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5F2CA-D473-4D33-8C54-7932089CC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9374CB-3B82-4AC7-9C87-25F24A156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D47CD77-1570-4010-BDD0-A5208278F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932D7B-84AF-4DB7-BFE1-3ACD37CD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752915-A075-49B6-A1AE-AFDAF5592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D1D6272-E951-4A40-94A0-399D294E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4792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5494B7-0BBE-4044-B21C-1CC1B4BF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81B0BE-0634-4CAF-8A83-6B8034DE6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1D1A090-E627-43E0-B7F3-F659A34B5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C17654-EE4F-48A8-B51A-8ECE3B0DE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7B26AA-E958-416F-9A7D-F80C88F9C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0EA865-BD45-48E7-AD76-A47B65D0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53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48035-1285-492C-AB8A-22745719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2DC07E-52F2-44FE-AE23-EE7892BF3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9E5333-7924-471A-AFEA-37D19B56C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27ABA9-2AAC-46B3-B1A8-3DC6F460B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BDC16F-E35C-45C0-891C-FF254AF5A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2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B297011-C237-440C-A1B9-FE6FE02EDE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098F622-57BC-471D-8C07-79667E632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5A7487A-F3A9-42F6-AE18-3DB7829CF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84D0ED-5277-41FC-B522-CA310169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5E589-9273-4F38-BF6E-5C559DB6E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967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923FA19-9179-4D1F-B133-E1221C5B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34770DC-AC93-4553-96EC-B49E7DB44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911945-27F7-403E-9DD5-D58A5A725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4ED91-E3D4-411B-8C82-73D9B013A7CA}" type="datetimeFigureOut">
              <a:rPr lang="pt-BR" smtClean="0"/>
              <a:t>08/08/2022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3DE489-F4BF-4EA1-802B-47C0E3F28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6FA071-37DC-4E5E-9C5E-EED6D7872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3093D-B242-4F69-ABDC-3C4D8B6806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69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A importância da Educação Física Escolar – Centro Educacional Taboão">
            <a:extLst>
              <a:ext uri="{FF2B5EF4-FFF2-40B4-BE49-F238E27FC236}">
                <a16:creationId xmlns:a16="http://schemas.microsoft.com/office/drawing/2014/main" id="{C54175D4-345B-44B8-A5E5-120CD20D96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" r="2977" b="1098"/>
          <a:stretch/>
        </p:blipFill>
        <p:spPr bwMode="auto">
          <a:xfrm>
            <a:off x="2492936" y="-4925"/>
            <a:ext cx="7206129" cy="68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844F9F7-29D0-440F-AA92-6A27FBFC2785}"/>
              </a:ext>
            </a:extLst>
          </p:cNvPr>
          <p:cNvSpPr/>
          <p:nvPr/>
        </p:nvSpPr>
        <p:spPr>
          <a:xfrm rot="16200000">
            <a:off x="2635748" y="-2631664"/>
            <a:ext cx="6920503" cy="12192000"/>
          </a:xfrm>
          <a:prstGeom prst="rect">
            <a:avLst/>
          </a:prstGeom>
          <a:gradFill flip="none" rotWithShape="1">
            <a:gsLst>
              <a:gs pos="31000">
                <a:srgbClr val="029585">
                  <a:alpha val="90000"/>
                </a:srgbClr>
              </a:gs>
              <a:gs pos="0">
                <a:srgbClr val="027EBA"/>
              </a:gs>
              <a:gs pos="49000">
                <a:srgbClr val="02A368">
                  <a:alpha val="77000"/>
                </a:srgbClr>
              </a:gs>
              <a:gs pos="75000">
                <a:srgbClr val="03AA5C">
                  <a:alpha val="69000"/>
                </a:srgbClr>
              </a:gs>
              <a:gs pos="100000">
                <a:srgbClr val="03AA5C">
                  <a:alpha val="46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6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D39AF6B0-0D00-4F4E-9401-227731D848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748"/>
          <a:stretch/>
        </p:blipFill>
        <p:spPr>
          <a:xfrm>
            <a:off x="441072" y="131619"/>
            <a:ext cx="1880894" cy="44919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4D796FC-45B9-4BAA-A137-DB80C34C5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1775" y="54531"/>
            <a:ext cx="1640706" cy="60337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9A16007-A90D-4963-A75A-4559E4AD6EF0}"/>
              </a:ext>
            </a:extLst>
          </p:cNvPr>
          <p:cNvSpPr txBox="1"/>
          <p:nvPr/>
        </p:nvSpPr>
        <p:spPr>
          <a:xfrm>
            <a:off x="-121541" y="612421"/>
            <a:ext cx="4072361" cy="803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62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IX SEMINÁRIO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02B6C25-00D8-49A3-9F8F-BD8280C15F67}"/>
              </a:ext>
            </a:extLst>
          </p:cNvPr>
          <p:cNvSpPr txBox="1"/>
          <p:nvPr/>
        </p:nvSpPr>
        <p:spPr>
          <a:xfrm>
            <a:off x="2492935" y="1160621"/>
            <a:ext cx="8852724" cy="69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62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 SemiConden" panose="020B0502040204020203" pitchFamily="34" charset="0"/>
              </a:rPr>
              <a:t>de Estágio Supervisionado do Curso de Licenciatura em Educação Física</a:t>
            </a:r>
            <a:endParaRPr lang="pt-BR" sz="1962" dirty="0"/>
          </a:p>
          <a:p>
            <a:pPr algn="ctr"/>
            <a:endParaRPr lang="pt-BR" sz="1962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 SemiConden" panose="020B0502040204020203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464F51F-8990-4FAF-A746-8EBDAC75ABBE}"/>
              </a:ext>
            </a:extLst>
          </p:cNvPr>
          <p:cNvSpPr/>
          <p:nvPr/>
        </p:nvSpPr>
        <p:spPr>
          <a:xfrm flipH="1">
            <a:off x="2926763" y="1746432"/>
            <a:ext cx="6490100" cy="584463"/>
          </a:xfrm>
          <a:prstGeom prst="rect">
            <a:avLst/>
          </a:prstGeom>
          <a:solidFill>
            <a:srgbClr val="BFBFB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783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74F1123-9349-48E0-BF02-EE65E4E2E6C4}"/>
              </a:ext>
            </a:extLst>
          </p:cNvPr>
          <p:cNvSpPr/>
          <p:nvPr/>
        </p:nvSpPr>
        <p:spPr>
          <a:xfrm flipH="1">
            <a:off x="2881595" y="1715009"/>
            <a:ext cx="6490100" cy="584463"/>
          </a:xfrm>
          <a:prstGeom prst="rect">
            <a:avLst/>
          </a:prstGeom>
          <a:solidFill>
            <a:srgbClr val="FDC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783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D2E0551-E9B6-4E35-B888-E951F82B40EA}"/>
              </a:ext>
            </a:extLst>
          </p:cNvPr>
          <p:cNvSpPr txBox="1"/>
          <p:nvPr/>
        </p:nvSpPr>
        <p:spPr>
          <a:xfrm>
            <a:off x="2787191" y="1727973"/>
            <a:ext cx="6490100" cy="63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752" b="1" dirty="0">
                <a:solidFill>
                  <a:srgbClr val="3B5916"/>
                </a:solidFill>
                <a:latin typeface="Bahnschrift SemiBold SemiConden" panose="020B0502040204020203" pitchFamily="34" charset="0"/>
              </a:rPr>
              <a:t>Estágio Curricular e Dinâmica da Escola: desafios e possibilidades na Educação Física</a:t>
            </a:r>
          </a:p>
        </p:txBody>
      </p:sp>
      <p:pic>
        <p:nvPicPr>
          <p:cNvPr id="30" name="Imagem 29" descr="Logotipo, nome da empresa&#10;&#10;Descrição gerada automaticamente">
            <a:extLst>
              <a:ext uri="{FF2B5EF4-FFF2-40B4-BE49-F238E27FC236}">
                <a16:creationId xmlns:a16="http://schemas.microsoft.com/office/drawing/2014/main" id="{8EE1F00C-FCCD-4FD8-98DF-45E8C30A02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541" y="5129759"/>
            <a:ext cx="1420128" cy="2008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D457B26E-E32C-AC63-2D18-AE0C90CACCE7}"/>
              </a:ext>
            </a:extLst>
          </p:cNvPr>
          <p:cNvSpPr txBox="1"/>
          <p:nvPr/>
        </p:nvSpPr>
        <p:spPr>
          <a:xfrm>
            <a:off x="2151223" y="3150263"/>
            <a:ext cx="61556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latin typeface="Arial" panose="020B0604020202020204" pitchFamily="34" charset="0"/>
                <a:cs typeface="Arial" panose="020B0604020202020204" pitchFamily="34" charset="0"/>
              </a:rPr>
              <a:t>TÍTULO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E566895E-350D-7DF6-F621-A76AD426FBF0}"/>
              </a:ext>
            </a:extLst>
          </p:cNvPr>
          <p:cNvSpPr txBox="1"/>
          <p:nvPr/>
        </p:nvSpPr>
        <p:spPr>
          <a:xfrm>
            <a:off x="2321966" y="4206429"/>
            <a:ext cx="615563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</a:p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Autor</a:t>
            </a:r>
          </a:p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Orientador: 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938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m relacionada">
            <a:extLst>
              <a:ext uri="{FF2B5EF4-FFF2-40B4-BE49-F238E27FC236}">
                <a16:creationId xmlns:a16="http://schemas.microsoft.com/office/drawing/2014/main" id="{3A57FF30-3697-427E-827A-24F9B6D16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84" y="857551"/>
            <a:ext cx="3245958" cy="250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0364671E-EC58-468F-AFDA-E694105A8A59}"/>
              </a:ext>
            </a:extLst>
          </p:cNvPr>
          <p:cNvSpPr/>
          <p:nvPr/>
        </p:nvSpPr>
        <p:spPr>
          <a:xfrm rot="16200000">
            <a:off x="5912580" y="1748149"/>
            <a:ext cx="2040834" cy="728457"/>
          </a:xfrm>
          <a:prstGeom prst="rightArrow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E2EB324-8024-46F9-A205-2583683BF1CC}"/>
              </a:ext>
            </a:extLst>
          </p:cNvPr>
          <p:cNvSpPr txBox="1"/>
          <p:nvPr/>
        </p:nvSpPr>
        <p:spPr>
          <a:xfrm>
            <a:off x="2556461" y="102413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 física na infância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33843D9-9A4E-42B5-8251-081FF601A9E5}"/>
              </a:ext>
            </a:extLst>
          </p:cNvPr>
          <p:cNvSpPr txBox="1"/>
          <p:nvPr/>
        </p:nvSpPr>
        <p:spPr>
          <a:xfrm>
            <a:off x="8285308" y="1099929"/>
            <a:ext cx="314861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Composição corporal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41250E4-A874-4AF0-B3C8-98520B5A2413}"/>
              </a:ext>
            </a:extLst>
          </p:cNvPr>
          <p:cNvSpPr txBox="1"/>
          <p:nvPr/>
        </p:nvSpPr>
        <p:spPr>
          <a:xfrm>
            <a:off x="8285307" y="1886618"/>
            <a:ext cx="314861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Saúde cardiovascular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EECD24C-88C7-48D8-A5C1-957F3B907887}"/>
              </a:ext>
            </a:extLst>
          </p:cNvPr>
          <p:cNvSpPr txBox="1"/>
          <p:nvPr/>
        </p:nvSpPr>
        <p:spPr>
          <a:xfrm>
            <a:off x="8285307" y="2679099"/>
            <a:ext cx="314861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Atividade cerebral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8C5C46D-4F6B-486E-8707-883E3DA89552}"/>
              </a:ext>
            </a:extLst>
          </p:cNvPr>
          <p:cNvSpPr txBox="1"/>
          <p:nvPr/>
        </p:nvSpPr>
        <p:spPr>
          <a:xfrm>
            <a:off x="2556460" y="3447521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Atividade física e cérebro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7EF14E93-A296-4C29-A541-9A68F2B71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932" y="4027941"/>
            <a:ext cx="1656369" cy="2170257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DFC175AC-FFAD-4606-9C6F-E1998651BDD5}"/>
              </a:ext>
            </a:extLst>
          </p:cNvPr>
          <p:cNvSpPr txBox="1"/>
          <p:nvPr/>
        </p:nvSpPr>
        <p:spPr>
          <a:xfrm>
            <a:off x="4994459" y="4066989"/>
            <a:ext cx="2506272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Angiogênese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A8DC5EC-AE13-453D-9063-2710D189ED7A}"/>
              </a:ext>
            </a:extLst>
          </p:cNvPr>
          <p:cNvSpPr txBox="1"/>
          <p:nvPr/>
        </p:nvSpPr>
        <p:spPr>
          <a:xfrm>
            <a:off x="4994459" y="4655679"/>
            <a:ext cx="2506272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Sinaptogênese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48D4272-E1EE-495D-8A4F-0FF0077023D2}"/>
              </a:ext>
            </a:extLst>
          </p:cNvPr>
          <p:cNvSpPr txBox="1"/>
          <p:nvPr/>
        </p:nvSpPr>
        <p:spPr>
          <a:xfrm>
            <a:off x="4994459" y="5263101"/>
            <a:ext cx="2506272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200" dirty="0" err="1">
                <a:latin typeface="Arial" panose="020B0604020202020204" pitchFamily="34" charset="0"/>
                <a:cs typeface="Arial" panose="020B0604020202020204" pitchFamily="34" charset="0"/>
              </a:rPr>
              <a:t>Neurogênese</a:t>
            </a: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DB76673-C927-4706-B861-0865273A07AE}"/>
              </a:ext>
            </a:extLst>
          </p:cNvPr>
          <p:cNvSpPr txBox="1"/>
          <p:nvPr/>
        </p:nvSpPr>
        <p:spPr>
          <a:xfrm>
            <a:off x="4994809" y="5858183"/>
            <a:ext cx="2506272" cy="4308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Volumes cerebrais</a:t>
            </a:r>
          </a:p>
        </p:txBody>
      </p:sp>
      <p:pic>
        <p:nvPicPr>
          <p:cNvPr id="3076" name="Picture 4" descr="Resultado de imagem para cerebro forte desenho">
            <a:extLst>
              <a:ext uri="{FF2B5EF4-FFF2-40B4-BE49-F238E27FC236}">
                <a16:creationId xmlns:a16="http://schemas.microsoft.com/office/drawing/2014/main" id="{AE082386-20B8-4FA7-8D61-8221DEC96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307" y="4143243"/>
            <a:ext cx="2332383" cy="173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3BA28466-8FAE-4F70-AD88-D5C070505F03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4520AB5-C7C3-4AD3-9A22-E4B40DBAD448}"/>
              </a:ext>
            </a:extLst>
          </p:cNvPr>
          <p:cNvSpPr txBox="1"/>
          <p:nvPr/>
        </p:nvSpPr>
        <p:spPr>
          <a:xfrm>
            <a:off x="154008" y="271685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C2B00C9-6AF0-49E9-8DDA-7D44527268CF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A56B7E5-1278-4EE3-AFE7-54C018A29F10}"/>
              </a:ext>
            </a:extLst>
          </p:cNvPr>
          <p:cNvSpPr txBox="1"/>
          <p:nvPr/>
        </p:nvSpPr>
        <p:spPr>
          <a:xfrm>
            <a:off x="154009" y="188557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5F3906C8-FE63-4F99-B42D-590F3D9F12E4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D65DBE9-D5E0-47B4-8C4E-6C52442D353C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3829E5EB-28CA-4AE8-B7AF-F1CC022500BD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17AF501-19A0-4471-9CA2-9D0BB6D92CB2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AFE478D-8886-4EAA-A2FC-0FE402CE808D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C3E382F9-79CA-4A76-AD71-C594AAC1F3A2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B6107B5B-0C23-4C0F-91A3-BFA66D37F808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274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0B3341F-6189-4045-8FBE-6BA36BF9C1F9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5301A04-6792-447B-B3E1-6E57804EE76B}"/>
              </a:ext>
            </a:extLst>
          </p:cNvPr>
          <p:cNvSpPr txBox="1"/>
          <p:nvPr/>
        </p:nvSpPr>
        <p:spPr>
          <a:xfrm>
            <a:off x="154008" y="271685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6B5BD59-CBAA-4142-9DA4-E5F5C4FBCACC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8215058-8567-4080-A3E8-07A702E7379D}"/>
              </a:ext>
            </a:extLst>
          </p:cNvPr>
          <p:cNvSpPr txBox="1"/>
          <p:nvPr/>
        </p:nvSpPr>
        <p:spPr>
          <a:xfrm>
            <a:off x="154009" y="188557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E2EB324-8024-46F9-A205-2583683BF1CC}"/>
              </a:ext>
            </a:extLst>
          </p:cNvPr>
          <p:cNvSpPr txBox="1"/>
          <p:nvPr/>
        </p:nvSpPr>
        <p:spPr>
          <a:xfrm>
            <a:off x="2556461" y="102413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Córtex pré-frontal e função executiva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33843D9-9A4E-42B5-8251-081FF601A9E5}"/>
              </a:ext>
            </a:extLst>
          </p:cNvPr>
          <p:cNvSpPr txBox="1"/>
          <p:nvPr/>
        </p:nvSpPr>
        <p:spPr>
          <a:xfrm>
            <a:off x="6241449" y="840552"/>
            <a:ext cx="579654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Sistema de </a:t>
            </a:r>
            <a:r>
              <a:rPr lang="pt-BR" sz="2000" i="1" dirty="0">
                <a:latin typeface="Arial" panose="020B0604020202020204" pitchFamily="34" charset="0"/>
                <a:cs typeface="Arial" panose="020B0604020202020204" pitchFamily="34" charset="0"/>
              </a:rPr>
              <a:t>inputs e outputs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41250E4-A874-4AF0-B3C8-98520B5A2413}"/>
              </a:ext>
            </a:extLst>
          </p:cNvPr>
          <p:cNvSpPr txBox="1"/>
          <p:nvPr/>
        </p:nvSpPr>
        <p:spPr>
          <a:xfrm>
            <a:off x="6241445" y="1395302"/>
            <a:ext cx="5796540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Organiza e direciona as respostas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A8C5C46D-4F6B-486E-8707-883E3DA89552}"/>
              </a:ext>
            </a:extLst>
          </p:cNvPr>
          <p:cNvSpPr txBox="1"/>
          <p:nvPr/>
        </p:nvSpPr>
        <p:spPr>
          <a:xfrm>
            <a:off x="2556460" y="2815932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Assimetria Alpha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FC175AC-FFAD-4606-9C6F-E1998651BDD5}"/>
              </a:ext>
            </a:extLst>
          </p:cNvPr>
          <p:cNvSpPr txBox="1"/>
          <p:nvPr/>
        </p:nvSpPr>
        <p:spPr>
          <a:xfrm>
            <a:off x="2556458" y="3507979"/>
            <a:ext cx="948152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Assimetria Alfa do córtex pré-frontal está associada com a expressão de emoções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A8DC5EC-AE13-453D-9063-2710D189ED7A}"/>
              </a:ext>
            </a:extLst>
          </p:cNvPr>
          <p:cNvSpPr txBox="1"/>
          <p:nvPr/>
        </p:nvSpPr>
        <p:spPr>
          <a:xfrm>
            <a:off x="2556458" y="4090783"/>
            <a:ext cx="9481527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Maior atividade frontal esquerda está associada à expressão e experiência de afeto positivo e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prazer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com o comportamento realizado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48D4272-E1EE-495D-8A4F-0FF0077023D2}"/>
              </a:ext>
            </a:extLst>
          </p:cNvPr>
          <p:cNvSpPr txBox="1"/>
          <p:nvPr/>
        </p:nvSpPr>
        <p:spPr>
          <a:xfrm>
            <a:off x="2556458" y="5049685"/>
            <a:ext cx="9481527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Atividade frontal mais direita relativa foi associada à expressão e experiência de afeto negativo e </a:t>
            </a:r>
            <a:r>
              <a:rPr 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desprazer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com o comportamento realizado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77C23D-275E-469A-A590-A3992C10E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053" y="698816"/>
            <a:ext cx="2631459" cy="2032742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05A870F4-DDF2-4A6E-9C7D-7759D6895FC6}"/>
              </a:ext>
            </a:extLst>
          </p:cNvPr>
          <p:cNvSpPr txBox="1"/>
          <p:nvPr/>
        </p:nvSpPr>
        <p:spPr>
          <a:xfrm>
            <a:off x="6241445" y="1939297"/>
            <a:ext cx="579654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Sensíveis a estado nutricional, comportamento sedentário e atividade física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0A26D21-C94B-4B37-AB64-7A97050EADE8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C538F3E-2FD3-47D4-9153-06FFE7571059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E0F5D72D-F830-495F-9EB1-647AA22CD787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2DBF647A-E4A7-41AE-9EF3-5D41F7CB96FE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CD0EF1F-804B-4C0C-8340-792B0C762D5F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CB7CC19D-B9D4-401A-9A02-861634D77300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E8011F5-CCB9-4F23-8193-2AF4E4371839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8884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>
            <a:extLst>
              <a:ext uri="{FF2B5EF4-FFF2-40B4-BE49-F238E27FC236}">
                <a16:creationId xmlns:a16="http://schemas.microsoft.com/office/drawing/2014/main" id="{BFD29723-ACF4-4480-97B5-491CEA57FDB5}"/>
              </a:ext>
            </a:extLst>
          </p:cNvPr>
          <p:cNvSpPr txBox="1"/>
          <p:nvPr/>
        </p:nvSpPr>
        <p:spPr>
          <a:xfrm>
            <a:off x="2556464" y="355013"/>
            <a:ext cx="9481527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Analisar associações entre assimetria da ondas alfas, FE, IMC, atividade física moderada/vigorosa (AFMV), idade e sexo em pré-escolares da cidade de João Pessoa-PB</a:t>
            </a:r>
            <a:endParaRPr lang="pt-BR" sz="240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9E50347-4BAB-47F4-A3C9-75D47EE04B7D}"/>
              </a:ext>
            </a:extLst>
          </p:cNvPr>
          <p:cNvSpPr txBox="1"/>
          <p:nvPr/>
        </p:nvSpPr>
        <p:spPr>
          <a:xfrm>
            <a:off x="2556462" y="124180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8D65B0F-3D2B-4501-9A8A-A94131537A9F}"/>
              </a:ext>
            </a:extLst>
          </p:cNvPr>
          <p:cNvSpPr txBox="1"/>
          <p:nvPr/>
        </p:nvSpPr>
        <p:spPr>
          <a:xfrm>
            <a:off x="2564699" y="815791"/>
            <a:ext cx="9481527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Esse estudo faz parte do projeto </a:t>
            </a:r>
            <a:r>
              <a:rPr lang="pt-BR" sz="2400" dirty="0" err="1">
                <a:latin typeface="Arial" panose="020B0604020202020204" pitchFamily="34" charset="0"/>
                <a:ea typeface="Calibri" panose="020F0502020204030204" pitchFamily="34" charset="0"/>
              </a:rPr>
              <a:t>Movement’s</a:t>
            </a: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 Cool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</a:rPr>
              <a:t>57 crianças (</a:t>
            </a:r>
            <a:r>
              <a:rPr lang="pt-BR" sz="2400" dirty="0">
                <a:latin typeface="Arial" panose="020B0604020202020204" pitchFamily="34" charset="0"/>
              </a:rPr>
              <a:t>51,6 % do sexo feminino)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</a:rPr>
              <a:t>Idade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entre 3 e 5 anos (4,1 ± 0,8)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Matriculadas em um Centro de Referência de Educação Infantil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5422473-4A12-4A6D-9E21-7096593E603C}"/>
              </a:ext>
            </a:extLst>
          </p:cNvPr>
          <p:cNvSpPr txBox="1"/>
          <p:nvPr/>
        </p:nvSpPr>
        <p:spPr>
          <a:xfrm>
            <a:off x="2556461" y="2493524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</a:p>
        </p:txBody>
      </p:sp>
      <p:pic>
        <p:nvPicPr>
          <p:cNvPr id="24" name="Picture 4" descr="Resultado de imagem para muse headband">
            <a:extLst>
              <a:ext uri="{FF2B5EF4-FFF2-40B4-BE49-F238E27FC236}">
                <a16:creationId xmlns:a16="http://schemas.microsoft.com/office/drawing/2014/main" id="{34030222-9709-4CDF-B2D0-3F07F4D7F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854" y="3137253"/>
            <a:ext cx="2675243" cy="206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08206C1D-802E-4090-B780-CF81DDFA2EE3}"/>
              </a:ext>
            </a:extLst>
          </p:cNvPr>
          <p:cNvSpPr txBox="1"/>
          <p:nvPr/>
        </p:nvSpPr>
        <p:spPr>
          <a:xfrm>
            <a:off x="5393635" y="3326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4283828-C9AF-47E1-A7B3-1789C99486E3}"/>
              </a:ext>
            </a:extLst>
          </p:cNvPr>
          <p:cNvSpPr txBox="1"/>
          <p:nvPr/>
        </p:nvSpPr>
        <p:spPr>
          <a:xfrm>
            <a:off x="5578366" y="3200846"/>
            <a:ext cx="6459625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Ondas Alfa dos lobos direito e esquerdo do córtex pré-frontal durante tarefa específica da função executiva (Go / No Go)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9388FD9-3FD8-4968-99B4-128D09F6E95B}"/>
              </a:ext>
            </a:extLst>
          </p:cNvPr>
          <p:cNvSpPr txBox="1"/>
          <p:nvPr/>
        </p:nvSpPr>
        <p:spPr>
          <a:xfrm>
            <a:off x="5578365" y="4434210"/>
            <a:ext cx="6459625" cy="17851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assimetria alpha = atividade alfa do lobo esquerdo - direito, com resultados negativos indicando uma maior ativação do lobo direito do cérebro, que está relacionado à maiores níveis de estresse e emoções negativas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27FF1F9A-6B23-46FB-9D36-25F03B9ED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1698" y="5110327"/>
            <a:ext cx="3062336" cy="1171575"/>
          </a:xfrm>
          <a:prstGeom prst="rect">
            <a:avLst/>
          </a:prstGeom>
        </p:spPr>
      </p:pic>
      <p:sp>
        <p:nvSpPr>
          <p:cNvPr id="29" name="Retângulo 28">
            <a:extLst>
              <a:ext uri="{FF2B5EF4-FFF2-40B4-BE49-F238E27FC236}">
                <a16:creationId xmlns:a16="http://schemas.microsoft.com/office/drawing/2014/main" id="{7F3E28BF-4E33-4CB3-9B16-693DC7DBDFB6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E8CFF81-2D73-4B52-B84A-6737D180D993}"/>
              </a:ext>
            </a:extLst>
          </p:cNvPr>
          <p:cNvSpPr txBox="1"/>
          <p:nvPr/>
        </p:nvSpPr>
        <p:spPr>
          <a:xfrm>
            <a:off x="159026" y="1055383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A9A300F-7012-480B-A5EC-82438DE4492F}"/>
              </a:ext>
            </a:extLst>
          </p:cNvPr>
          <p:cNvSpPr txBox="1"/>
          <p:nvPr/>
        </p:nvSpPr>
        <p:spPr>
          <a:xfrm>
            <a:off x="154009" y="24959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E418485-D322-450E-A34A-4E2676B2EEC0}"/>
              </a:ext>
            </a:extLst>
          </p:cNvPr>
          <p:cNvSpPr txBox="1"/>
          <p:nvPr/>
        </p:nvSpPr>
        <p:spPr>
          <a:xfrm>
            <a:off x="167262" y="104865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4112C4B9-A773-42B5-828D-4CDA31343024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8F7CBC64-56C4-4D0A-97CC-05AB9EAAB478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35D0076-1DCE-49C4-A048-1CEB2A2FBBFD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1556ED2-F238-4574-839F-53AA05BDD667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C3C98E84-A134-4CBA-A54E-4D4E7C41F673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4AC05334-7DFC-4C8D-BE90-426A25CDBCC7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59F487EE-AA00-49B3-9E16-7FFBC90088CA}"/>
              </a:ext>
            </a:extLst>
          </p:cNvPr>
          <p:cNvSpPr txBox="1"/>
          <p:nvPr/>
        </p:nvSpPr>
        <p:spPr>
          <a:xfrm>
            <a:off x="145774" y="1854443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8F5DA04A-25A8-4FFE-ABFA-F81EACB58140}"/>
              </a:ext>
            </a:extLst>
          </p:cNvPr>
          <p:cNvSpPr txBox="1"/>
          <p:nvPr/>
        </p:nvSpPr>
        <p:spPr>
          <a:xfrm>
            <a:off x="154009" y="1857545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9C5BF6CD-8A40-48D9-BB52-D9802F6CCADD}"/>
              </a:ext>
            </a:extLst>
          </p:cNvPr>
          <p:cNvSpPr txBox="1"/>
          <p:nvPr/>
        </p:nvSpPr>
        <p:spPr>
          <a:xfrm>
            <a:off x="167261" y="2555348"/>
            <a:ext cx="20508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F1110E94-46B3-4F31-8A9B-C9B3825CCD42}"/>
              </a:ext>
            </a:extLst>
          </p:cNvPr>
          <p:cNvSpPr txBox="1"/>
          <p:nvPr/>
        </p:nvSpPr>
        <p:spPr>
          <a:xfrm>
            <a:off x="173850" y="3108712"/>
            <a:ext cx="20508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FF92ED9-7855-401C-BEA0-6188CECFB605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8317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9" grpId="0" animBg="1"/>
      <p:bldP spid="30" grpId="0" animBg="1"/>
      <p:bldP spid="32" grpId="0" animBg="1"/>
      <p:bldP spid="33" grpId="0" animBg="1"/>
      <p:bldP spid="33" grpId="1" animBg="1"/>
      <p:bldP spid="34" grpId="0" animBg="1"/>
      <p:bldP spid="40" grpId="0" animBg="1"/>
      <p:bldP spid="39" grpId="0" animBg="1"/>
      <p:bldP spid="41" grpId="0" animBg="1"/>
      <p:bldP spid="41" grpId="1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5071B00-257A-4234-AEF5-4C92AFD6C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061" y="271685"/>
            <a:ext cx="2173357" cy="1755898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F1DEFC3-61B4-48E9-B594-771CC65FEB9D}"/>
              </a:ext>
            </a:extLst>
          </p:cNvPr>
          <p:cNvSpPr txBox="1"/>
          <p:nvPr/>
        </p:nvSpPr>
        <p:spPr>
          <a:xfrm>
            <a:off x="4734900" y="310704"/>
            <a:ext cx="714211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Função executiva (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Toolbox)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1FDF64-C3B9-4744-B1AC-E5B4EC8CE556}"/>
              </a:ext>
            </a:extLst>
          </p:cNvPr>
          <p:cNvSpPr txBox="1"/>
          <p:nvPr/>
        </p:nvSpPr>
        <p:spPr>
          <a:xfrm>
            <a:off x="4734900" y="1192117"/>
            <a:ext cx="711766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Para análise de dados, considerou-se a quantidade de acertos que a criança obteve durante o jogo</a:t>
            </a:r>
          </a:p>
        </p:txBody>
      </p:sp>
      <p:pic>
        <p:nvPicPr>
          <p:cNvPr id="12" name="Picture 4" descr="Resultado de imagem para acelerometro actigraph">
            <a:extLst>
              <a:ext uri="{FF2B5EF4-FFF2-40B4-BE49-F238E27FC236}">
                <a16:creationId xmlns:a16="http://schemas.microsoft.com/office/drawing/2014/main" id="{8AFF1BB2-6CBA-4390-866F-5C091A6F6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34" y="2697715"/>
            <a:ext cx="1967756" cy="245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5F10D5B0-85F3-4F49-AED3-45E7AE033EB1}"/>
              </a:ext>
            </a:extLst>
          </p:cNvPr>
          <p:cNvSpPr txBox="1"/>
          <p:nvPr/>
        </p:nvSpPr>
        <p:spPr>
          <a:xfrm>
            <a:off x="4760441" y="2394850"/>
            <a:ext cx="7095373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atividade física e o comportamento sedentário foram coletados por meio de acelerômetro (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Actigraph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®, WGTX3)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637BA1-73EE-4161-B872-E933298DF998}"/>
              </a:ext>
            </a:extLst>
          </p:cNvPr>
          <p:cNvSpPr txBox="1"/>
          <p:nvPr/>
        </p:nvSpPr>
        <p:spPr>
          <a:xfrm>
            <a:off x="4759357" y="3373879"/>
            <a:ext cx="7117661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Validação do uso do acelerômetro: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Três dias (2 dias de semana e 1 de final de semana)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Seis horas diárias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92D42FF-E4D6-4236-866A-24C62877091C}"/>
              </a:ext>
            </a:extLst>
          </p:cNvPr>
          <p:cNvSpPr txBox="1"/>
          <p:nvPr/>
        </p:nvSpPr>
        <p:spPr>
          <a:xfrm>
            <a:off x="4806102" y="4620068"/>
            <a:ext cx="7095373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Considerou-se a atividade física moderada à vigorosa e comportamento sedentário em minutos/dia. Adotou-se os pontos de corte sugeridos por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Butte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et al. 2014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AD1AFD53-04B0-4304-850E-129B493FA6A1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3B7BB86-9E8D-4EC2-8501-D3398C01F333}"/>
              </a:ext>
            </a:extLst>
          </p:cNvPr>
          <p:cNvSpPr txBox="1"/>
          <p:nvPr/>
        </p:nvSpPr>
        <p:spPr>
          <a:xfrm>
            <a:off x="154008" y="1812720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07BF73B0-A636-4475-9ABC-8E96D6079017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3497788-9706-44F4-902B-F8308640BCEB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56D86E4-1E08-484D-B35C-47CB1EA27D32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0CCD9B9-5B01-46D2-BC6F-00E93D627A59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FF04764-5668-4C0D-A81A-764001E58206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625EBE1-B065-4857-ACB4-1A06EAF51A43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4B507DFA-4E2E-4259-A8D4-EE47A8EA9FFE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64364970-D40D-4560-944B-DD79F28AF10F}"/>
              </a:ext>
            </a:extLst>
          </p:cNvPr>
          <p:cNvSpPr txBox="1"/>
          <p:nvPr/>
        </p:nvSpPr>
        <p:spPr>
          <a:xfrm>
            <a:off x="154009" y="334602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B094718-3793-4D15-9FE7-28A0CC3F60A4}"/>
              </a:ext>
            </a:extLst>
          </p:cNvPr>
          <p:cNvSpPr txBox="1"/>
          <p:nvPr/>
        </p:nvSpPr>
        <p:spPr>
          <a:xfrm>
            <a:off x="173850" y="3108712"/>
            <a:ext cx="20508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311503A-1DBD-4D45-8246-4BB8DE4E1BC1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20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AF1DEFC3-61B4-48E9-B594-771CC65FEB9D}"/>
              </a:ext>
            </a:extLst>
          </p:cNvPr>
          <p:cNvSpPr txBox="1"/>
          <p:nvPr/>
        </p:nvSpPr>
        <p:spPr>
          <a:xfrm>
            <a:off x="4771587" y="356596"/>
            <a:ext cx="714211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Medidas de peso e estatura foram realizadas por meio de balança da marca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Omron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® e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estadiomêtro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da marca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Sanny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A1FDF64-C3B9-4744-B1AC-E5B4EC8CE556}"/>
              </a:ext>
            </a:extLst>
          </p:cNvPr>
          <p:cNvSpPr txBox="1"/>
          <p:nvPr/>
        </p:nvSpPr>
        <p:spPr>
          <a:xfrm>
            <a:off x="4771587" y="1367812"/>
            <a:ext cx="714211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para análise calculou-se o Índice de Massa Corporal (IMC) por meio do cálculo peso/estatura²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637BA1-73EE-4161-B872-E933298DF998}"/>
              </a:ext>
            </a:extLst>
          </p:cNvPr>
          <p:cNvSpPr txBox="1"/>
          <p:nvPr/>
        </p:nvSpPr>
        <p:spPr>
          <a:xfrm>
            <a:off x="4796043" y="2448166"/>
            <a:ext cx="711766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Sexo e idade (anos) foram coletados por meio de entrevista com os pais e/ou responsáveis</a:t>
            </a:r>
          </a:p>
        </p:txBody>
      </p:sp>
      <p:pic>
        <p:nvPicPr>
          <p:cNvPr id="18" name="Picture 6" descr="Resultado de imagem para balança de pé">
            <a:extLst>
              <a:ext uri="{FF2B5EF4-FFF2-40B4-BE49-F238E27FC236}">
                <a16:creationId xmlns:a16="http://schemas.microsoft.com/office/drawing/2014/main" id="{7B66EF78-55B0-44D5-BC0C-7D6A73BE9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813" y="177831"/>
            <a:ext cx="1307637" cy="130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Resultado de imagem para estadiometro">
            <a:extLst>
              <a:ext uri="{FF2B5EF4-FFF2-40B4-BE49-F238E27FC236}">
                <a16:creationId xmlns:a16="http://schemas.microsoft.com/office/drawing/2014/main" id="{4E57CFF5-BAFC-472D-8486-C84A31969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008252"/>
            <a:ext cx="1066115" cy="106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Resultado de imagem para questionário desenho">
            <a:extLst>
              <a:ext uri="{FF2B5EF4-FFF2-40B4-BE49-F238E27FC236}">
                <a16:creationId xmlns:a16="http://schemas.microsoft.com/office/drawing/2014/main" id="{0579F1B1-C1A5-43E4-A2FA-F114651E9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399" y="2207791"/>
            <a:ext cx="1323430" cy="118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7EC66F8F-3775-4186-B4EC-B4BA52E00A32}"/>
              </a:ext>
            </a:extLst>
          </p:cNvPr>
          <p:cNvSpPr txBox="1"/>
          <p:nvPr/>
        </p:nvSpPr>
        <p:spPr>
          <a:xfrm>
            <a:off x="2432175" y="3608680"/>
            <a:ext cx="9481529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estatística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8B8391-5D7B-4309-96BD-BFAB34E48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175" y="4201937"/>
            <a:ext cx="1909762" cy="1538287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757584D8-C3EF-4A6E-8BFD-D936226365FD}"/>
              </a:ext>
            </a:extLst>
          </p:cNvPr>
          <p:cNvSpPr txBox="1"/>
          <p:nvPr/>
        </p:nvSpPr>
        <p:spPr>
          <a:xfrm>
            <a:off x="4771587" y="4390299"/>
            <a:ext cx="711766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Técnica “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Machine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Learning – Network </a:t>
            </a: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7C7B56FF-79DC-47B5-8D08-668E9614B492}"/>
              </a:ext>
            </a:extLst>
          </p:cNvPr>
          <p:cNvSpPr txBox="1"/>
          <p:nvPr/>
        </p:nvSpPr>
        <p:spPr>
          <a:xfrm>
            <a:off x="4771586" y="5030280"/>
            <a:ext cx="711766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Indicadores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1)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conectividade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2)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proximidade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3)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força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8BD5F18-E3D5-417C-B282-A5A3EE46206D}"/>
              </a:ext>
            </a:extLst>
          </p:cNvPr>
          <p:cNvSpPr txBox="1"/>
          <p:nvPr/>
        </p:nvSpPr>
        <p:spPr>
          <a:xfrm>
            <a:off x="4771586" y="5700250"/>
            <a:ext cx="711766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Rstudio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Pacote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qgraph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Resultado de imagem para programa r studio">
            <a:extLst>
              <a:ext uri="{FF2B5EF4-FFF2-40B4-BE49-F238E27FC236}">
                <a16:creationId xmlns:a16="http://schemas.microsoft.com/office/drawing/2014/main" id="{004D847B-0B75-42CF-975C-B8BE3FDC2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233" y="5740224"/>
            <a:ext cx="1909762" cy="57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A17884B6-55F7-4A54-973F-6AF14DDE8888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D0DE794-7140-4E9D-84B1-C4B2D8A2B14B}"/>
              </a:ext>
            </a:extLst>
          </p:cNvPr>
          <p:cNvSpPr txBox="1"/>
          <p:nvPr/>
        </p:nvSpPr>
        <p:spPr>
          <a:xfrm>
            <a:off x="154008" y="271685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A1AF18D-AE1C-41FC-A02D-0D6D78EFEE4B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558B57FD-485B-4073-B72E-22F50BD00725}"/>
              </a:ext>
            </a:extLst>
          </p:cNvPr>
          <p:cNvSpPr txBox="1"/>
          <p:nvPr/>
        </p:nvSpPr>
        <p:spPr>
          <a:xfrm>
            <a:off x="154009" y="188557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3E87CAA-8E96-4893-94B5-2A4F1C92F3B8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305D14C-A731-431E-9E29-A07FBB094912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A7ADC7F-E541-42F1-8FD7-ABE234A53A01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DCE04C86-7C4C-4D3B-95CD-65497940694F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BB3A786C-1AA9-4307-9A71-D2B69859D71C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07571771-2E36-48CC-A6D5-119BE879DE38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9E41B30-58F2-4BC6-8A81-EC21234213E4}"/>
              </a:ext>
            </a:extLst>
          </p:cNvPr>
          <p:cNvSpPr txBox="1"/>
          <p:nvPr/>
        </p:nvSpPr>
        <p:spPr>
          <a:xfrm>
            <a:off x="154009" y="1857545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F96B7C06-75E0-4EE4-9B21-B15D9B1BC5AC}"/>
              </a:ext>
            </a:extLst>
          </p:cNvPr>
          <p:cNvSpPr txBox="1"/>
          <p:nvPr/>
        </p:nvSpPr>
        <p:spPr>
          <a:xfrm>
            <a:off x="173850" y="3108712"/>
            <a:ext cx="20508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0390CD06-DEB9-4E38-8546-249ACEE51661}"/>
              </a:ext>
            </a:extLst>
          </p:cNvPr>
          <p:cNvSpPr txBox="1"/>
          <p:nvPr/>
        </p:nvSpPr>
        <p:spPr>
          <a:xfrm>
            <a:off x="173849" y="3701193"/>
            <a:ext cx="2050869" cy="4616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3EFDE99-FF8A-4C00-BD42-005B6668611B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525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E062ADB4-6AAA-4F69-AAC7-0B84BF31D20C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39E47C4-4014-4A32-8B9F-FB4F57919092}"/>
              </a:ext>
            </a:extLst>
          </p:cNvPr>
          <p:cNvSpPr txBox="1"/>
          <p:nvPr/>
        </p:nvSpPr>
        <p:spPr>
          <a:xfrm>
            <a:off x="154008" y="4449202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E3C25B2-5C1B-4139-949F-57CC683B5E33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2284448-DBA5-42AD-9285-626A209ECA9C}"/>
              </a:ext>
            </a:extLst>
          </p:cNvPr>
          <p:cNvSpPr txBox="1"/>
          <p:nvPr/>
        </p:nvSpPr>
        <p:spPr>
          <a:xfrm>
            <a:off x="154009" y="188557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950FD6-F0C3-4378-9B0D-BDDD6BB9657A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590E15F-8E14-4F02-B00A-9156C71CB46B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9B9A182-5086-4085-A095-3F8F43422B98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EB2EACD0-72D5-4019-B356-5A5C8538A456}"/>
              </a:ext>
            </a:extLst>
          </p:cNvPr>
          <p:cNvSpPr txBox="1"/>
          <p:nvPr/>
        </p:nvSpPr>
        <p:spPr>
          <a:xfrm>
            <a:off x="154009" y="5217004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1B3F5230-1663-4764-AB4D-7731ECB10D58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E409C53-8182-405C-BCE8-493095DB6E81}"/>
              </a:ext>
            </a:extLst>
          </p:cNvPr>
          <p:cNvSpPr txBox="1"/>
          <p:nvPr/>
        </p:nvSpPr>
        <p:spPr>
          <a:xfrm>
            <a:off x="154009" y="319612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D06AD1EE-C547-4666-8B72-4BD9968C186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350" r="6690" b="6868"/>
          <a:stretch/>
        </p:blipFill>
        <p:spPr bwMode="auto">
          <a:xfrm>
            <a:off x="3131297" y="260241"/>
            <a:ext cx="6515297" cy="6084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389A421C-3135-4F4C-9A5F-FBD8D1CE6257}"/>
              </a:ext>
            </a:extLst>
          </p:cNvPr>
          <p:cNvSpPr/>
          <p:nvPr/>
        </p:nvSpPr>
        <p:spPr>
          <a:xfrm>
            <a:off x="7664772" y="5690290"/>
            <a:ext cx="627302" cy="62730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4B5BBCD9-B1A3-467F-A750-882F12F82935}"/>
              </a:ext>
            </a:extLst>
          </p:cNvPr>
          <p:cNvSpPr/>
          <p:nvPr/>
        </p:nvSpPr>
        <p:spPr>
          <a:xfrm>
            <a:off x="5390250" y="2213495"/>
            <a:ext cx="627302" cy="62730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CAF0EE3-B55E-4A7D-BA30-5C3E193C211D}"/>
              </a:ext>
            </a:extLst>
          </p:cNvPr>
          <p:cNvSpPr/>
          <p:nvPr/>
        </p:nvSpPr>
        <p:spPr>
          <a:xfrm>
            <a:off x="7266630" y="3289210"/>
            <a:ext cx="627302" cy="62730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D868DF50-727A-43B7-BB31-E4576A3E4981}"/>
              </a:ext>
            </a:extLst>
          </p:cNvPr>
          <p:cNvSpPr/>
          <p:nvPr/>
        </p:nvSpPr>
        <p:spPr>
          <a:xfrm>
            <a:off x="5633277" y="4736853"/>
            <a:ext cx="627302" cy="62730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C0F6B5C-F5C5-4382-9921-A0B694C0CADA}"/>
              </a:ext>
            </a:extLst>
          </p:cNvPr>
          <p:cNvSpPr txBox="1"/>
          <p:nvPr/>
        </p:nvSpPr>
        <p:spPr>
          <a:xfrm rot="3307888">
            <a:off x="7151656" y="4662054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-0,43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9219C71-4113-451B-B1CD-57E7118D8DD0}"/>
              </a:ext>
            </a:extLst>
          </p:cNvPr>
          <p:cNvSpPr txBox="1"/>
          <p:nvPr/>
        </p:nvSpPr>
        <p:spPr>
          <a:xfrm rot="4944973">
            <a:off x="7682508" y="4407400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-0,50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FF70DC65-0CAA-463F-8621-96363E2C816A}"/>
              </a:ext>
            </a:extLst>
          </p:cNvPr>
          <p:cNvSpPr txBox="1"/>
          <p:nvPr/>
        </p:nvSpPr>
        <p:spPr>
          <a:xfrm rot="1727713">
            <a:off x="6588950" y="5084897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0,47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EA599B70-19E0-4363-9C6B-932D23BF1071}"/>
              </a:ext>
            </a:extLst>
          </p:cNvPr>
          <p:cNvSpPr/>
          <p:nvPr/>
        </p:nvSpPr>
        <p:spPr>
          <a:xfrm>
            <a:off x="3203830" y="4243025"/>
            <a:ext cx="627302" cy="627302"/>
          </a:xfrm>
          <a:prstGeom prst="ellips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35EECBC5-B5F8-49E5-8EF6-06463C34DC22}"/>
              </a:ext>
            </a:extLst>
          </p:cNvPr>
          <p:cNvSpPr txBox="1"/>
          <p:nvPr/>
        </p:nvSpPr>
        <p:spPr>
          <a:xfrm rot="18921380">
            <a:off x="4094197" y="3329384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-0,40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04B06FA-30CD-492F-875E-E0FB2AF26D5D}"/>
              </a:ext>
            </a:extLst>
          </p:cNvPr>
          <p:cNvSpPr txBox="1"/>
          <p:nvPr/>
        </p:nvSpPr>
        <p:spPr>
          <a:xfrm rot="1406692">
            <a:off x="5281985" y="5224928"/>
            <a:ext cx="591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-0,24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60A1E212-F679-42F7-9080-00051C8EBC8E}"/>
              </a:ext>
            </a:extLst>
          </p:cNvPr>
          <p:cNvSpPr txBox="1"/>
          <p:nvPr/>
        </p:nvSpPr>
        <p:spPr>
          <a:xfrm rot="587343">
            <a:off x="4788414" y="4546952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0,50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BA5E97D1-2CE8-4C02-93BE-D7733240B3DE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041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6" grpId="0" animBg="1"/>
      <p:bldP spid="26" grpId="1" animBg="1"/>
      <p:bldP spid="27" grpId="0" animBg="1"/>
      <p:bldP spid="3" grpId="0"/>
      <p:bldP spid="3" grpId="1"/>
      <p:bldP spid="4" grpId="0"/>
      <p:bldP spid="4" grpId="1"/>
      <p:bldP spid="38" grpId="0"/>
      <p:bldP spid="38" grpId="1"/>
      <p:bldP spid="39" grpId="0" animBg="1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aixaDeTexto 36">
            <a:extLst>
              <a:ext uri="{FF2B5EF4-FFF2-40B4-BE49-F238E27FC236}">
                <a16:creationId xmlns:a16="http://schemas.microsoft.com/office/drawing/2014/main" id="{62CF0F92-A55B-488F-BCEB-FF6FEFA8A76F}"/>
              </a:ext>
            </a:extLst>
          </p:cNvPr>
          <p:cNvSpPr txBox="1"/>
          <p:nvPr/>
        </p:nvSpPr>
        <p:spPr>
          <a:xfrm>
            <a:off x="159492" y="526755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81D294-0654-4B53-B7B2-A2CFE3BB63C5}"/>
              </a:ext>
            </a:extLst>
          </p:cNvPr>
          <p:cNvSpPr/>
          <p:nvPr/>
        </p:nvSpPr>
        <p:spPr>
          <a:xfrm>
            <a:off x="92766" y="47247"/>
            <a:ext cx="2173357" cy="6763505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8D7AA4-AEF2-4FF1-8C09-DE91A12A894E}"/>
              </a:ext>
            </a:extLst>
          </p:cNvPr>
          <p:cNvSpPr txBox="1"/>
          <p:nvPr/>
        </p:nvSpPr>
        <p:spPr>
          <a:xfrm>
            <a:off x="154009" y="1094021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0F5B617-9A65-461D-9E42-B0CDA0E60A80}"/>
              </a:ext>
            </a:extLst>
          </p:cNvPr>
          <p:cNvSpPr txBox="1"/>
          <p:nvPr/>
        </p:nvSpPr>
        <p:spPr>
          <a:xfrm>
            <a:off x="154009" y="1885579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45C4937-DEFE-4493-96B6-EA6CB468B468}"/>
              </a:ext>
            </a:extLst>
          </p:cNvPr>
          <p:cNvSpPr txBox="1"/>
          <p:nvPr/>
        </p:nvSpPr>
        <p:spPr>
          <a:xfrm>
            <a:off x="154009" y="2531419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Amostra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0CD08DC-83F1-4448-A09A-7135904592AC}"/>
              </a:ext>
            </a:extLst>
          </p:cNvPr>
          <p:cNvSpPr txBox="1"/>
          <p:nvPr/>
        </p:nvSpPr>
        <p:spPr>
          <a:xfrm>
            <a:off x="154009" y="3098042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Instrumentos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8801B27-8A04-4F1A-8CD2-0942FC6BCC57}"/>
              </a:ext>
            </a:extLst>
          </p:cNvPr>
          <p:cNvSpPr txBox="1"/>
          <p:nvPr/>
        </p:nvSpPr>
        <p:spPr>
          <a:xfrm>
            <a:off x="154009" y="3664665"/>
            <a:ext cx="205086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Estatística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0634767-9E44-4DD3-AD71-C14F0D7169F7}"/>
              </a:ext>
            </a:extLst>
          </p:cNvPr>
          <p:cNvSpPr txBox="1"/>
          <p:nvPr/>
        </p:nvSpPr>
        <p:spPr>
          <a:xfrm>
            <a:off x="154009" y="44254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F81E64-6682-4623-828E-6D1D02A7830E}"/>
              </a:ext>
            </a:extLst>
          </p:cNvPr>
          <p:cNvSpPr txBox="1"/>
          <p:nvPr/>
        </p:nvSpPr>
        <p:spPr>
          <a:xfrm>
            <a:off x="154009" y="5985533"/>
            <a:ext cx="20508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34410D2-D974-437F-871C-57A0EA411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19" y="664781"/>
            <a:ext cx="1736474" cy="2275215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0BA8A64C-A6D5-4096-BA64-AFB548153ECE}"/>
              </a:ext>
            </a:extLst>
          </p:cNvPr>
          <p:cNvGrpSpPr/>
          <p:nvPr/>
        </p:nvGrpSpPr>
        <p:grpSpPr>
          <a:xfrm>
            <a:off x="2507286" y="592429"/>
            <a:ext cx="1051034" cy="2303137"/>
            <a:chOff x="5326807" y="919154"/>
            <a:chExt cx="1211857" cy="1989066"/>
          </a:xfrm>
        </p:grpSpPr>
        <p:sp>
          <p:nvSpPr>
            <p:cNvPr id="15" name="Seta: para a Direita 14">
              <a:extLst>
                <a:ext uri="{FF2B5EF4-FFF2-40B4-BE49-F238E27FC236}">
                  <a16:creationId xmlns:a16="http://schemas.microsoft.com/office/drawing/2014/main" id="{DD79F8D7-26AB-4099-B69C-3AD6510D49F9}"/>
                </a:ext>
              </a:extLst>
            </p:cNvPr>
            <p:cNvSpPr/>
            <p:nvPr/>
          </p:nvSpPr>
          <p:spPr>
            <a:xfrm rot="16200000">
              <a:off x="4938203" y="1307758"/>
              <a:ext cx="1989066" cy="12118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E045488C-24EF-43B4-8068-49A205D5FB6E}"/>
                </a:ext>
              </a:extLst>
            </p:cNvPr>
            <p:cNvSpPr txBox="1"/>
            <p:nvPr/>
          </p:nvSpPr>
          <p:spPr>
            <a:xfrm>
              <a:off x="5733335" y="1384912"/>
              <a:ext cx="521806" cy="13722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  <a:p>
              <a:r>
                <a:rPr lang="pt-B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  <a:p>
              <a:r>
                <a:rPr lang="pt-B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</a:p>
            <a:p>
              <a:r>
                <a:rPr lang="pt-BR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</a:t>
              </a:r>
              <a:endPara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Imagem 16">
            <a:extLst>
              <a:ext uri="{FF2B5EF4-FFF2-40B4-BE49-F238E27FC236}">
                <a16:creationId xmlns:a16="http://schemas.microsoft.com/office/drawing/2014/main" id="{C84652A9-0C51-4288-9EDF-D2484E42B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493" y="884587"/>
            <a:ext cx="2997840" cy="207393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930F366-999C-448E-A4C7-7F9DED951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093" y="4126330"/>
            <a:ext cx="3161222" cy="218696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15D16607-FF9F-4CE6-8C09-10CF5745D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5957" y="856604"/>
            <a:ext cx="2636270" cy="2129895"/>
          </a:xfrm>
          <a:prstGeom prst="rect">
            <a:avLst/>
          </a:prstGeom>
        </p:spPr>
      </p:pic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B5B36FF4-2BDD-4871-8307-EB09EEC7F26F}"/>
              </a:ext>
            </a:extLst>
          </p:cNvPr>
          <p:cNvSpPr/>
          <p:nvPr/>
        </p:nvSpPr>
        <p:spPr>
          <a:xfrm>
            <a:off x="8340579" y="783943"/>
            <a:ext cx="857593" cy="22752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AC3609A-1DCB-481F-8E26-78C1C8815B99}"/>
              </a:ext>
            </a:extLst>
          </p:cNvPr>
          <p:cNvSpPr txBox="1"/>
          <p:nvPr/>
        </p:nvSpPr>
        <p:spPr>
          <a:xfrm>
            <a:off x="8574450" y="1426637"/>
            <a:ext cx="3898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A94D8A9-9627-4D94-A14A-82C47A19263B}"/>
              </a:ext>
            </a:extLst>
          </p:cNvPr>
          <p:cNvGrpSpPr/>
          <p:nvPr/>
        </p:nvGrpSpPr>
        <p:grpSpPr>
          <a:xfrm>
            <a:off x="2495493" y="3830983"/>
            <a:ext cx="1051034" cy="2554660"/>
            <a:chOff x="5326807" y="919154"/>
            <a:chExt cx="1211857" cy="1989066"/>
          </a:xfrm>
        </p:grpSpPr>
        <p:sp>
          <p:nvSpPr>
            <p:cNvPr id="24" name="Seta: para a Direita 23">
              <a:extLst>
                <a:ext uri="{FF2B5EF4-FFF2-40B4-BE49-F238E27FC236}">
                  <a16:creationId xmlns:a16="http://schemas.microsoft.com/office/drawing/2014/main" id="{7B331426-40D3-456F-BD29-50B2670C8157}"/>
                </a:ext>
              </a:extLst>
            </p:cNvPr>
            <p:cNvSpPr/>
            <p:nvPr/>
          </p:nvSpPr>
          <p:spPr>
            <a:xfrm rot="16200000">
              <a:off x="4938203" y="1307758"/>
              <a:ext cx="1989066" cy="12118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52D16B3A-8F29-4B62-B74D-7E600FD3F871}"/>
                </a:ext>
              </a:extLst>
            </p:cNvPr>
            <p:cNvSpPr txBox="1"/>
            <p:nvPr/>
          </p:nvSpPr>
          <p:spPr>
            <a:xfrm>
              <a:off x="5733336" y="1384912"/>
              <a:ext cx="212997" cy="451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9E1872F7-4874-4937-9CC8-E7B242D6C995}"/>
              </a:ext>
            </a:extLst>
          </p:cNvPr>
          <p:cNvGrpSpPr/>
          <p:nvPr/>
        </p:nvGrpSpPr>
        <p:grpSpPr>
          <a:xfrm>
            <a:off x="6922155" y="3880705"/>
            <a:ext cx="1051034" cy="2554659"/>
            <a:chOff x="5326807" y="919154"/>
            <a:chExt cx="1211857" cy="1989066"/>
          </a:xfrm>
        </p:grpSpPr>
        <p:sp>
          <p:nvSpPr>
            <p:cNvPr id="27" name="Seta: para a Direita 26">
              <a:extLst>
                <a:ext uri="{FF2B5EF4-FFF2-40B4-BE49-F238E27FC236}">
                  <a16:creationId xmlns:a16="http://schemas.microsoft.com/office/drawing/2014/main" id="{54E730C4-14BA-4A95-993A-65652AF46138}"/>
                </a:ext>
              </a:extLst>
            </p:cNvPr>
            <p:cNvSpPr/>
            <p:nvPr/>
          </p:nvSpPr>
          <p:spPr>
            <a:xfrm rot="16200000">
              <a:off x="4938203" y="1307758"/>
              <a:ext cx="1989066" cy="121185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A0577EC4-F67F-4CF3-A743-2058584BFC69}"/>
                </a:ext>
              </a:extLst>
            </p:cNvPr>
            <p:cNvSpPr txBox="1"/>
            <p:nvPr/>
          </p:nvSpPr>
          <p:spPr>
            <a:xfrm>
              <a:off x="5733336" y="1384912"/>
              <a:ext cx="212997" cy="451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C91F754B-1900-4324-8092-22146EA623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9257" y="3998643"/>
            <a:ext cx="3016043" cy="2436721"/>
          </a:xfrm>
          <a:prstGeom prst="rect">
            <a:avLst/>
          </a:prstGeom>
        </p:spPr>
      </p:pic>
      <p:pic>
        <p:nvPicPr>
          <p:cNvPr id="8194" name="Picture 2" descr="Resultado de imagem para prefeitura de joão pessoa">
            <a:extLst>
              <a:ext uri="{FF2B5EF4-FFF2-40B4-BE49-F238E27FC236}">
                <a16:creationId xmlns:a16="http://schemas.microsoft.com/office/drawing/2014/main" id="{06BCA1C7-9AE3-4E06-99E8-D38D765D3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803" y="610253"/>
            <a:ext cx="3070005" cy="188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" name="Imagem 8191">
            <a:extLst>
              <a:ext uri="{FF2B5EF4-FFF2-40B4-BE49-F238E27FC236}">
                <a16:creationId xmlns:a16="http://schemas.microsoft.com/office/drawing/2014/main" id="{772CECDF-BD28-47E0-B71E-AE192AE2B2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44" y="3356764"/>
            <a:ext cx="4218810" cy="1702498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7797D9E2-4EE4-420A-9A43-846BF0A56A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649" y="1131729"/>
            <a:ext cx="1939455" cy="2049153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CE4FE694-A106-49E3-856A-27518856C0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5935" y="3354066"/>
            <a:ext cx="2536013" cy="2182508"/>
          </a:xfrm>
          <a:prstGeom prst="rect">
            <a:avLst/>
          </a:prstGeom>
        </p:spPr>
      </p:pic>
      <p:sp>
        <p:nvSpPr>
          <p:cNvPr id="36" name="CaixaDeTexto 35">
            <a:extLst>
              <a:ext uri="{FF2B5EF4-FFF2-40B4-BE49-F238E27FC236}">
                <a16:creationId xmlns:a16="http://schemas.microsoft.com/office/drawing/2014/main" id="{BA725D78-AAE9-46F8-99AE-40021E00999E}"/>
              </a:ext>
            </a:extLst>
          </p:cNvPr>
          <p:cNvSpPr txBox="1"/>
          <p:nvPr/>
        </p:nvSpPr>
        <p:spPr>
          <a:xfrm>
            <a:off x="150954" y="31558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63EA70EB-2F29-41AC-9313-92B0C621A43E}"/>
              </a:ext>
            </a:extLst>
          </p:cNvPr>
          <p:cNvSpPr txBox="1"/>
          <p:nvPr/>
        </p:nvSpPr>
        <p:spPr>
          <a:xfrm>
            <a:off x="159492" y="5197046"/>
            <a:ext cx="205086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1458D83-8AED-46C2-B4C1-13504FCC9D2D}"/>
              </a:ext>
            </a:extLst>
          </p:cNvPr>
          <p:cNvSpPr txBox="1"/>
          <p:nvPr/>
        </p:nvSpPr>
        <p:spPr>
          <a:xfrm>
            <a:off x="159492" y="5213933"/>
            <a:ext cx="2050869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A943A86-7423-4B0C-8039-1D5766305A78}"/>
              </a:ext>
            </a:extLst>
          </p:cNvPr>
          <p:cNvSpPr txBox="1"/>
          <p:nvPr/>
        </p:nvSpPr>
        <p:spPr>
          <a:xfrm>
            <a:off x="150954" y="5989710"/>
            <a:ext cx="2050869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Agradecimentos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60C9A9E-7D9B-49B1-9A14-661A5A985D07}"/>
              </a:ext>
            </a:extLst>
          </p:cNvPr>
          <p:cNvSpPr txBox="1"/>
          <p:nvPr/>
        </p:nvSpPr>
        <p:spPr>
          <a:xfrm>
            <a:off x="5342739" y="2601778"/>
            <a:ext cx="2664512" cy="76944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4400" dirty="0">
                <a:latin typeface="Arial" panose="020B0604020202020204" pitchFamily="34" charset="0"/>
                <a:cs typeface="Arial" panose="020B0604020202020204" pitchFamily="34" charset="0"/>
              </a:rPr>
              <a:t>Obrigada!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510953B3-D558-4AC5-A094-DD4C46B99B10}"/>
              </a:ext>
            </a:extLst>
          </p:cNvPr>
          <p:cNvSpPr/>
          <p:nvPr/>
        </p:nvSpPr>
        <p:spPr>
          <a:xfrm rot="19196473">
            <a:off x="738805" y="2741994"/>
            <a:ext cx="1026755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9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APENAS EXEMPLO</a:t>
            </a:r>
            <a:endParaRPr lang="pt-BR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388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3" grpId="0" animBg="1"/>
      <p:bldP spid="39" grpId="0" animBg="1"/>
      <p:bldP spid="10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538</Words>
  <Application>Microsoft Office PowerPoint</Application>
  <PresentationFormat>Widescreen</PresentationFormat>
  <Paragraphs>141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Bahnschrift SemiBold SemiConden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THAYNA BEZERRA</dc:creator>
  <cp:lastModifiedBy>Geysa Cachate Araújo de Mendonça</cp:lastModifiedBy>
  <cp:revision>34</cp:revision>
  <dcterms:created xsi:type="dcterms:W3CDTF">2019-11-01T12:41:54Z</dcterms:created>
  <dcterms:modified xsi:type="dcterms:W3CDTF">2022-08-08T13:29:47Z</dcterms:modified>
</cp:coreProperties>
</file>