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8A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8" d="100"/>
          <a:sy n="18" d="100"/>
        </p:scale>
        <p:origin x="302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7982" y="1152011"/>
            <a:ext cx="31103316" cy="40896604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9685" y="5558356"/>
            <a:ext cx="26486418" cy="18432272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21259" b="1" cap="all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2946" y="24376016"/>
            <a:ext cx="23299903" cy="8744476"/>
          </a:xfrm>
        </p:spPr>
        <p:txBody>
          <a:bodyPr>
            <a:normAutofit/>
          </a:bodyPr>
          <a:lstStyle>
            <a:lvl1pPr marL="0" indent="0" algn="ctr">
              <a:spcBef>
                <a:spcPts val="3543"/>
              </a:spcBef>
              <a:buNone/>
              <a:defRPr sz="6378">
                <a:solidFill>
                  <a:srgbClr val="FFFFFF"/>
                </a:solidFill>
              </a:defRPr>
            </a:lvl1pPr>
            <a:lvl2pPr marL="1214963" indent="0" algn="ctr">
              <a:buNone/>
              <a:defRPr sz="6378"/>
            </a:lvl2pPr>
            <a:lvl3pPr marL="2429927" indent="0" algn="ctr">
              <a:buNone/>
              <a:defRPr sz="6378"/>
            </a:lvl3pPr>
            <a:lvl4pPr marL="3644890" indent="0" algn="ctr">
              <a:buNone/>
              <a:defRPr sz="5315"/>
            </a:lvl4pPr>
            <a:lvl5pPr marL="4859853" indent="0" algn="ctr">
              <a:buNone/>
              <a:defRPr sz="5315"/>
            </a:lvl5pPr>
            <a:lvl6pPr marL="6074816" indent="0" algn="ctr">
              <a:buNone/>
              <a:defRPr sz="5315"/>
            </a:lvl6pPr>
            <a:lvl7pPr marL="7289780" indent="0" algn="ctr">
              <a:buNone/>
              <a:defRPr sz="5315"/>
            </a:lvl7pPr>
            <a:lvl8pPr marL="8504743" indent="0" algn="ctr">
              <a:buNone/>
              <a:defRPr sz="5315"/>
            </a:lvl8pPr>
            <a:lvl9pPr marL="9719706" indent="0" algn="ctr">
              <a:buNone/>
              <a:defRPr sz="5315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  <p:cxnSp>
        <p:nvCxnSpPr>
          <p:cNvPr id="8" name="Straight Connector 7"/>
          <p:cNvCxnSpPr/>
          <p:nvPr/>
        </p:nvCxnSpPr>
        <p:spPr>
          <a:xfrm>
            <a:off x="5258136" y="23520347"/>
            <a:ext cx="21869523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74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3543"/>
              </a:spcBef>
              <a:defRPr/>
            </a:lvl1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9458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235" y="7392708"/>
            <a:ext cx="26486418" cy="18432272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21259" b="0" cap="all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4000" y="26170591"/>
            <a:ext cx="23303188" cy="8591031"/>
          </a:xfrm>
        </p:spPr>
        <p:txBody>
          <a:bodyPr anchor="t">
            <a:normAutofit/>
          </a:bodyPr>
          <a:lstStyle>
            <a:lvl1pPr marL="0" indent="0" algn="ctr">
              <a:buNone/>
              <a:defRPr sz="6378">
                <a:solidFill>
                  <a:schemeClr val="accent1"/>
                </a:solidFill>
              </a:defRPr>
            </a:lvl1pPr>
            <a:lvl2pPr marL="1214963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  <p:cxnSp>
        <p:nvCxnSpPr>
          <p:cNvPr id="7" name="Straight Connector 6"/>
          <p:cNvCxnSpPr/>
          <p:nvPr/>
        </p:nvCxnSpPr>
        <p:spPr>
          <a:xfrm>
            <a:off x="5264886" y="25325779"/>
            <a:ext cx="2186952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783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7433" y="12960185"/>
            <a:ext cx="12635722" cy="25344374"/>
          </a:xfrm>
        </p:spPr>
        <p:txBody>
          <a:bodyPr/>
          <a:lstStyle>
            <a:lvl1pPr>
              <a:defRPr sz="5846"/>
            </a:lvl1pPr>
            <a:lvl2pPr>
              <a:defRPr sz="5315"/>
            </a:lvl2pPr>
            <a:lvl3pPr>
              <a:defRPr sz="4783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55690" y="12960192"/>
            <a:ext cx="12635722" cy="25344374"/>
          </a:xfrm>
        </p:spPr>
        <p:txBody>
          <a:bodyPr/>
          <a:lstStyle>
            <a:lvl1pPr>
              <a:defRPr sz="5846"/>
            </a:lvl1pPr>
            <a:lvl2pPr>
              <a:defRPr sz="5315"/>
            </a:lvl2pPr>
            <a:lvl3pPr>
              <a:defRPr sz="4783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106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7433" y="12608130"/>
            <a:ext cx="12635722" cy="489607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7433" y="17143453"/>
            <a:ext cx="12635722" cy="21312315"/>
          </a:xfrm>
        </p:spPr>
        <p:txBody>
          <a:bodyPr/>
          <a:lstStyle>
            <a:lvl1pPr>
              <a:defRPr sz="5846"/>
            </a:lvl1pPr>
            <a:lvl2pPr>
              <a:defRPr sz="5315"/>
            </a:lvl2pPr>
            <a:lvl3pPr>
              <a:defRPr sz="4783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59839" y="12592514"/>
            <a:ext cx="12635722" cy="489607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59839" y="17129840"/>
            <a:ext cx="12635722" cy="21312315"/>
          </a:xfrm>
        </p:spPr>
        <p:txBody>
          <a:bodyPr/>
          <a:lstStyle>
            <a:lvl1pPr>
              <a:defRPr sz="5846"/>
            </a:lvl1pPr>
            <a:lvl2pPr>
              <a:defRPr sz="5315"/>
            </a:lvl2pPr>
            <a:lvl3pPr>
              <a:defRPr sz="4783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96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152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46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7433" y="6912102"/>
            <a:ext cx="10043779" cy="10944162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063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31106" y="6912102"/>
            <a:ext cx="14703119" cy="29376434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37433" y="17856264"/>
            <a:ext cx="10043779" cy="1843227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835"/>
              </a:spcBef>
              <a:buNone/>
              <a:defRPr sz="4518"/>
            </a:lvl1pPr>
            <a:lvl2pPr marL="1214963" indent="0">
              <a:buNone/>
              <a:defRPr sz="3189"/>
            </a:lvl2pPr>
            <a:lvl3pPr marL="2429927" indent="0">
              <a:buNone/>
              <a:defRPr sz="2657"/>
            </a:lvl3pPr>
            <a:lvl4pPr marL="3644890" indent="0">
              <a:buNone/>
              <a:defRPr sz="2392"/>
            </a:lvl4pPr>
            <a:lvl5pPr marL="4859853" indent="0">
              <a:buNone/>
              <a:defRPr sz="2392"/>
            </a:lvl5pPr>
            <a:lvl6pPr marL="6074816" indent="0">
              <a:buNone/>
              <a:defRPr sz="2392"/>
            </a:lvl6pPr>
            <a:lvl7pPr marL="7289780" indent="0">
              <a:buNone/>
              <a:defRPr sz="2392"/>
            </a:lvl7pPr>
            <a:lvl8pPr marL="8504743" indent="0">
              <a:buNone/>
              <a:defRPr sz="2392"/>
            </a:lvl8pPr>
            <a:lvl9pPr marL="9719706" indent="0">
              <a:buNone/>
              <a:defRPr sz="2392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34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7433" y="6912102"/>
            <a:ext cx="10043779" cy="10944162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063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240619" y="6739297"/>
            <a:ext cx="15086018" cy="29261238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7441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37433" y="17856264"/>
            <a:ext cx="10043779" cy="1814426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835"/>
              </a:spcBef>
              <a:buNone/>
              <a:defRPr sz="4518"/>
            </a:lvl1pPr>
            <a:lvl2pPr marL="1214963" indent="0">
              <a:buNone/>
              <a:defRPr sz="3189"/>
            </a:lvl2pPr>
            <a:lvl3pPr marL="2429927" indent="0">
              <a:buNone/>
              <a:defRPr sz="2657"/>
            </a:lvl3pPr>
            <a:lvl4pPr marL="3644890" indent="0">
              <a:buNone/>
              <a:defRPr sz="2392"/>
            </a:lvl4pPr>
            <a:lvl5pPr marL="4859853" indent="0">
              <a:buNone/>
              <a:defRPr sz="2392"/>
            </a:lvl5pPr>
            <a:lvl6pPr marL="6074816" indent="0">
              <a:buNone/>
              <a:defRPr sz="2392"/>
            </a:lvl6pPr>
            <a:lvl7pPr marL="7289780" indent="0">
              <a:buNone/>
              <a:defRPr sz="2392"/>
            </a:lvl7pPr>
            <a:lvl8pPr marL="8504743" indent="0">
              <a:buNone/>
              <a:defRPr sz="2392"/>
            </a:lvl8pPr>
            <a:lvl9pPr marL="9719706" indent="0">
              <a:buNone/>
              <a:defRPr sz="2392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683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981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4800071"/>
            <a:ext cx="6176114" cy="3408050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37435" y="4800071"/>
            <a:ext cx="19743316" cy="34080503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9778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7986" y="1152017"/>
            <a:ext cx="31103316" cy="4089660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7433" y="3840057"/>
            <a:ext cx="26243423" cy="8544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7439" y="12960191"/>
            <a:ext cx="26236383" cy="25440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37423" y="39205804"/>
            <a:ext cx="6189334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accent1"/>
                </a:solidFill>
              </a:defRPr>
            </a:lvl1pPr>
          </a:lstStyle>
          <a:p>
            <a:fld id="{1A5338AE-AC79-4DF0-98E4-10F99648F91E}" type="datetimeFigureOut">
              <a:rPr lang="pt-BR" smtClean="0"/>
              <a:t>04/10/2018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494554" y="39205804"/>
            <a:ext cx="12537118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3">
                <a:solidFill>
                  <a:schemeClr val="accent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792501" y="39205804"/>
            <a:ext cx="4534139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>
                <a:solidFill>
                  <a:schemeClr val="accent1"/>
                </a:solidFill>
              </a:defRPr>
            </a:lvl1pPr>
          </a:lstStyle>
          <a:p>
            <a:fld id="{18EA3368-0831-43DE-825C-6E37CE5689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38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4173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07482" indent="-485985" algn="l" defTabSz="2429927" rtl="0" eaLnBrk="1" latinLnBrk="0" hangingPunct="1">
        <a:lnSpc>
          <a:spcPct val="90000"/>
        </a:lnSpc>
        <a:spcBef>
          <a:spcPts val="3543"/>
        </a:spcBef>
        <a:buClr>
          <a:schemeClr val="accent1"/>
        </a:buClr>
        <a:buSzPct val="80000"/>
        <a:buFont typeface="Corbel" pitchFamily="34" charset="0"/>
        <a:buChar char="•"/>
        <a:defRPr sz="7086" kern="1200">
          <a:solidFill>
            <a:schemeClr val="accent1"/>
          </a:solidFill>
          <a:latin typeface="+mn-lt"/>
          <a:ea typeface="+mn-ea"/>
          <a:cs typeface="+mn-cs"/>
        </a:defRPr>
      </a:lvl1pPr>
      <a:lvl2pPr marL="1214963" indent="-485985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6378" kern="1200">
          <a:solidFill>
            <a:schemeClr val="accent1"/>
          </a:solidFill>
          <a:latin typeface="+mn-lt"/>
          <a:ea typeface="+mn-ea"/>
          <a:cs typeface="+mn-cs"/>
        </a:defRPr>
      </a:lvl2pPr>
      <a:lvl3pPr marL="1943941" indent="-485985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5669" kern="1200">
          <a:solidFill>
            <a:schemeClr val="accent1"/>
          </a:solidFill>
          <a:latin typeface="+mn-lt"/>
          <a:ea typeface="+mn-ea"/>
          <a:cs typeface="+mn-cs"/>
        </a:defRPr>
      </a:lvl3pPr>
      <a:lvl4pPr marL="2672919" indent="-485985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4pPr>
      <a:lvl5pPr marL="3260169" indent="-485985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5pPr>
      <a:lvl6pPr marL="3897520" indent="-607482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6pPr>
      <a:lvl7pPr marL="4606160" indent="-607482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7pPr>
      <a:lvl8pPr marL="5314800" indent="-607482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8pPr>
      <a:lvl9pPr marL="6023440" indent="-607482" algn="l" defTabSz="2429927" rtl="0" eaLnBrk="1" latinLnBrk="0" hangingPunct="1">
        <a:lnSpc>
          <a:spcPct val="90000"/>
        </a:lnSpc>
        <a:spcBef>
          <a:spcPts val="531"/>
        </a:spcBef>
        <a:spcAft>
          <a:spcPts val="1063"/>
        </a:spcAft>
        <a:buClr>
          <a:schemeClr val="accent1"/>
        </a:buClr>
        <a:buSzPct val="80000"/>
        <a:buFont typeface="Corbel" pitchFamily="34" charset="0"/>
        <a:buChar char="•"/>
        <a:defRPr sz="496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chemeClr val="bg1"/>
          </a:fgClr>
          <a:bgClr>
            <a:srgbClr val="698A5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33">
            <a:extLst>
              <a:ext uri="{FF2B5EF4-FFF2-40B4-BE49-F238E27FC236}">
                <a16:creationId xmlns:a16="http://schemas.microsoft.com/office/drawing/2014/main" id="{2D7E424E-9B4E-4A46-87A9-A7515654F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25125"/>
            <a:ext cx="31514539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5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3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3195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3195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3195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3195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6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 A SER APRESENTADO</a:t>
            </a:r>
          </a:p>
        </p:txBody>
      </p:sp>
      <p:sp>
        <p:nvSpPr>
          <p:cNvPr id="6" name="Retângulo 5"/>
          <p:cNvSpPr/>
          <p:nvPr/>
        </p:nvSpPr>
        <p:spPr>
          <a:xfrm>
            <a:off x="1528365" y="11033638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8" name="Retângulo 7"/>
          <p:cNvSpPr/>
          <p:nvPr/>
        </p:nvSpPr>
        <p:spPr>
          <a:xfrm>
            <a:off x="17991372" y="11032758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186988" y="6165858"/>
            <a:ext cx="24111285" cy="1856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9250" indent="-1619250" algn="ctr" defTabSz="692150"/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Nome completo do(a) autor(a)</a:t>
            </a:r>
            <a:r>
              <a:rPr lang="pt-BR" sz="4300" b="1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1</a:t>
            </a:r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; Nome completo do(a) </a:t>
            </a:r>
            <a:r>
              <a:rPr lang="pt-BR" sz="4300" b="1" dirty="0" err="1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Co-autor</a:t>
            </a:r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(a)</a:t>
            </a:r>
            <a:r>
              <a:rPr lang="pt-BR" sz="4300" b="1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2</a:t>
            </a:r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; </a:t>
            </a:r>
          </a:p>
          <a:p>
            <a:pPr marL="1619250" indent="-1619250" algn="ctr" defTabSz="692150"/>
            <a:r>
              <a:rPr lang="pt-BR" sz="43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Nome completo do(a) orientador(a)</a:t>
            </a:r>
            <a:r>
              <a:rPr lang="pt-BR" sz="4300" b="1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3</a:t>
            </a:r>
          </a:p>
          <a:p>
            <a:pPr marL="1619250" indent="-1619250" algn="ctr" defTabSz="692150"/>
            <a:endParaRPr lang="pt-BR" sz="4300" b="1" baseline="30000" dirty="0"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7521486" y="8160115"/>
            <a:ext cx="1760245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19250" indent="-1619250" algn="ctr" defTabSz="692150"/>
            <a:r>
              <a:rPr lang="pt-BR" sz="4000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1</a:t>
            </a:r>
            <a:r>
              <a:rPr lang="pt-BR" sz="4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Instituição, Curso, e-mail; </a:t>
            </a:r>
            <a:r>
              <a:rPr lang="pt-BR" sz="4000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2</a:t>
            </a:r>
            <a:r>
              <a:rPr lang="pt-BR" sz="4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Instituição, Curso, e-mail;  </a:t>
            </a:r>
            <a:r>
              <a:rPr lang="pt-BR" sz="4000" baseline="30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3</a:t>
            </a:r>
            <a:r>
              <a:rPr lang="pt-BR" sz="4000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Prof.(a), Instituição, e-mail.</a:t>
            </a:r>
          </a:p>
          <a:p>
            <a:pPr marL="1619250" indent="-1619250" algn="ctr" defTabSz="692150"/>
            <a:endParaRPr lang="pt-BR" sz="4000" dirty="0">
              <a:latin typeface="Times New Roman" panose="02020603050405020304" pitchFamily="18" charset="0"/>
              <a:ea typeface="ＭＳ Ｐゴシック"/>
              <a:cs typeface="Times New Roman" panose="02020603050405020304" pitchFamily="18" charset="0"/>
            </a:endParaRPr>
          </a:p>
          <a:p>
            <a:pPr marL="1619250" indent="-1619250" algn="ctr" defTabSz="692150"/>
            <a:r>
              <a:rPr lang="pt-BR" sz="4500" b="1" dirty="0"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</a:rPr>
              <a:t>Eixo temático: 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7991372" y="32847397"/>
            <a:ext cx="12888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referências devem ser apresentadas em ordem alfabética e possuir todos os dados necessários para a identificação da publicação original. Quanto à normatização, utilizar a ABNT - NBR 6023:2002. </a:t>
            </a:r>
          </a:p>
          <a:p>
            <a:pPr algn="just"/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1696051" y="12764667"/>
            <a:ext cx="12720313" cy="255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Apresentação do tema, contextualização, problematização, objetivo, justificativa e relevância. A introdução deve ser simples, sintética, abordando de forma clara a questão proposta. 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7890355" y="24217999"/>
            <a:ext cx="1288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Apresente a dedução lógica do estudo, relacionando os resultados aos objetivos propostos. Podem ser incluídas sugestões ou recomendações, de forma breve e sintética. 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4178338" y="40461220"/>
            <a:ext cx="4042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 houver).</a:t>
            </a:r>
          </a:p>
          <a:p>
            <a:pPr algn="just"/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528365" y="20504200"/>
            <a:ext cx="1288799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Sobre o percurso metodológico da pesquisa, apresentar as</a:t>
            </a:r>
            <a:r>
              <a:rPr lang="pt-BR" sz="40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informações quanto ao 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seu tipo, o local,</a:t>
            </a:r>
            <a:r>
              <a:rPr lang="pt-BR" sz="4000" b="0" i="0" u="none" strike="noStrik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eríodo de realização, os participantes, o instrumento de coleta, e o procedimento utilizado quanto à sistematização e análise dos dados.</a:t>
            </a:r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7890355" y="12575403"/>
            <a:ext cx="12888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Apresentação dos r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esultados alcançados pela pesquisa e </a:t>
            </a: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 discussão. Nesse contexto, a discussão evidenciará questões específicas ou amplas percebidas a partir dos dados obtidos. 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1528364" y="31502200"/>
            <a:ext cx="12887999" cy="255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O referencial estabelece a definição do campo, das categorias e dos conceitos acerca do objeto de pesquisa por meio de interpretações e pesquisas relacionadas, ou especificamente sobre ele já publicadas. </a:t>
            </a:r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Uma imagem contendo objeto&#10;&#10;Descrição gerada com alta confiança">
            <a:extLst>
              <a:ext uri="{FF2B5EF4-FFF2-40B4-BE49-F238E27FC236}">
                <a16:creationId xmlns:a16="http://schemas.microsoft.com/office/drawing/2014/main" id="{3A76FB3F-7990-4BB0-86DA-101E77894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072" y="1417830"/>
            <a:ext cx="14509143" cy="3400581"/>
          </a:xfrm>
          <a:prstGeom prst="rect">
            <a:avLst/>
          </a:prstGeom>
        </p:spPr>
      </p:pic>
      <p:graphicFrame>
        <p:nvGraphicFramePr>
          <p:cNvPr id="24" name="Objeto 23">
            <a:extLst>
              <a:ext uri="{FF2B5EF4-FFF2-40B4-BE49-F238E27FC236}">
                <a16:creationId xmlns:a16="http://schemas.microsoft.com/office/drawing/2014/main" id="{B423F682-9FC4-4E10-9C3E-849967AA3C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31755"/>
              </p:ext>
            </p:extLst>
          </p:nvPr>
        </p:nvGraphicFramePr>
        <p:xfrm>
          <a:off x="27290398" y="1602801"/>
          <a:ext cx="3332805" cy="4774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orelDRAW" r:id="rId4" imgW="1591478" imgH="2280797" progId="CorelDraw.Graphic.18">
                  <p:embed/>
                </p:oleObj>
              </mc:Choice>
              <mc:Fallback>
                <p:oleObj name="CorelDRAW" r:id="rId4" imgW="1591478" imgH="2280797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290398" y="1602801"/>
                        <a:ext cx="3332805" cy="47749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tângulo 22"/>
          <p:cNvSpPr/>
          <p:nvPr/>
        </p:nvSpPr>
        <p:spPr>
          <a:xfrm>
            <a:off x="1528365" y="18812983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1528365" y="29883230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REFERENCIAL TEÓRICO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1723133" y="38968763"/>
            <a:ext cx="7771847" cy="938719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  <a:endParaRPr lang="pt-BR" sz="5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17991372" y="31140434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17991372" y="22665391"/>
            <a:ext cx="12888000" cy="939600"/>
          </a:xfrm>
          <a:prstGeom prst="rect">
            <a:avLst/>
          </a:prstGeom>
          <a:solidFill>
            <a:srgbClr val="698A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5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CONSIDERAÇÕES FINAIS</a:t>
            </a:r>
          </a:p>
        </p:txBody>
      </p:sp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2A268873-D2FD-419D-BC8A-07C0C7A5C5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156704"/>
              </p:ext>
            </p:extLst>
          </p:nvPr>
        </p:nvGraphicFramePr>
        <p:xfrm>
          <a:off x="1887845" y="1372678"/>
          <a:ext cx="5139136" cy="2418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orelDRAW" r:id="rId6" imgW="3791405" imgH="1784104" progId="CorelDraw.Graphic.18">
                  <p:embed/>
                </p:oleObj>
              </mc:Choice>
              <mc:Fallback>
                <p:oleObj name="CorelDRAW" r:id="rId6" imgW="3791405" imgH="1784104" progId="CorelDraw.Graphic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87845" y="1372678"/>
                        <a:ext cx="5139136" cy="24189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1685203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143</TotalTime>
  <Words>275</Words>
  <Application>Microsoft Office PowerPoint</Application>
  <PresentationFormat>Personalizar</PresentationFormat>
  <Paragraphs>20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ＭＳ Ｐゴシック</vt:lpstr>
      <vt:lpstr>Corbel</vt:lpstr>
      <vt:lpstr>Times New Roman</vt:lpstr>
      <vt:lpstr>Base</vt:lpstr>
      <vt:lpstr>CorelDRAW</vt:lpstr>
      <vt:lpstr>CorelDRAW X8 Graphic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Jaceilton Alves de Melo</dc:creator>
  <cp:lastModifiedBy>URCA - DTI</cp:lastModifiedBy>
  <cp:revision>21</cp:revision>
  <dcterms:created xsi:type="dcterms:W3CDTF">2018-10-02T12:22:16Z</dcterms:created>
  <dcterms:modified xsi:type="dcterms:W3CDTF">2018-10-04T15:09:02Z</dcterms:modified>
</cp:coreProperties>
</file>