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32399288" cy="432006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E8E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8" d="100"/>
          <a:sy n="18" d="100"/>
        </p:scale>
        <p:origin x="222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9947" y="7070108"/>
            <a:ext cx="27539395" cy="15040222"/>
          </a:xfrm>
        </p:spPr>
        <p:txBody>
          <a:bodyPr anchor="b"/>
          <a:lstStyle>
            <a:lvl1pPr algn="ctr">
              <a:defRPr sz="2125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49911" y="22690338"/>
            <a:ext cx="24299466" cy="10430151"/>
          </a:xfrm>
        </p:spPr>
        <p:txBody>
          <a:bodyPr/>
          <a:lstStyle>
            <a:lvl1pPr marL="0" indent="0" algn="ctr">
              <a:buNone/>
              <a:defRPr sz="8504"/>
            </a:lvl1pPr>
            <a:lvl2pPr marL="1619951" indent="0" algn="ctr">
              <a:buNone/>
              <a:defRPr sz="7086"/>
            </a:lvl2pPr>
            <a:lvl3pPr marL="3239902" indent="0" algn="ctr">
              <a:buNone/>
              <a:defRPr sz="6378"/>
            </a:lvl3pPr>
            <a:lvl4pPr marL="4859853" indent="0" algn="ctr">
              <a:buNone/>
              <a:defRPr sz="5669"/>
            </a:lvl4pPr>
            <a:lvl5pPr marL="6479804" indent="0" algn="ctr">
              <a:buNone/>
              <a:defRPr sz="5669"/>
            </a:lvl5pPr>
            <a:lvl6pPr marL="8099755" indent="0" algn="ctr">
              <a:buNone/>
              <a:defRPr sz="5669"/>
            </a:lvl6pPr>
            <a:lvl7pPr marL="9719706" indent="0" algn="ctr">
              <a:buNone/>
              <a:defRPr sz="5669"/>
            </a:lvl7pPr>
            <a:lvl8pPr marL="11339657" indent="0" algn="ctr">
              <a:buNone/>
              <a:defRPr sz="5669"/>
            </a:lvl8pPr>
            <a:lvl9pPr marL="12959608" indent="0" algn="ctr">
              <a:buNone/>
              <a:defRPr sz="5669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8A791-93CD-42D4-8E6D-9AA8BA52EC91}" type="datetimeFigureOut">
              <a:rPr lang="pt-BR" smtClean="0"/>
              <a:t>12/08/2024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2FC93-8F7B-41D7-9B42-031A6EF8B40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238125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8A791-93CD-42D4-8E6D-9AA8BA52EC91}" type="datetimeFigureOut">
              <a:rPr lang="pt-BR" smtClean="0"/>
              <a:t>12/08/2024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2FC93-8F7B-41D7-9B42-031A6EF8B40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278984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185742" y="2300034"/>
            <a:ext cx="6986096" cy="36610544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7453" y="2300034"/>
            <a:ext cx="20553298" cy="36610544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8A791-93CD-42D4-8E6D-9AA8BA52EC91}" type="datetimeFigureOut">
              <a:rPr lang="pt-BR" smtClean="0"/>
              <a:t>12/08/2024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2FC93-8F7B-41D7-9B42-031A6EF8B40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170738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8A791-93CD-42D4-8E6D-9AA8BA52EC91}" type="datetimeFigureOut">
              <a:rPr lang="pt-BR" smtClean="0"/>
              <a:t>12/08/2024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2FC93-8F7B-41D7-9B42-031A6EF8B40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933425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0578" y="10770172"/>
            <a:ext cx="27944386" cy="17970262"/>
          </a:xfrm>
        </p:spPr>
        <p:txBody>
          <a:bodyPr anchor="b"/>
          <a:lstStyle>
            <a:lvl1pPr>
              <a:defRPr sz="2125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10578" y="28910440"/>
            <a:ext cx="27944386" cy="9450136"/>
          </a:xfrm>
        </p:spPr>
        <p:txBody>
          <a:bodyPr/>
          <a:lstStyle>
            <a:lvl1pPr marL="0" indent="0">
              <a:buNone/>
              <a:defRPr sz="8504">
                <a:solidFill>
                  <a:schemeClr val="tx1"/>
                </a:solidFill>
              </a:defRPr>
            </a:lvl1pPr>
            <a:lvl2pPr marL="1619951" indent="0">
              <a:buNone/>
              <a:defRPr sz="7086">
                <a:solidFill>
                  <a:schemeClr val="tx1">
                    <a:tint val="75000"/>
                  </a:schemeClr>
                </a:solidFill>
              </a:defRPr>
            </a:lvl2pPr>
            <a:lvl3pPr marL="3239902" indent="0">
              <a:buNone/>
              <a:defRPr sz="6378">
                <a:solidFill>
                  <a:schemeClr val="tx1">
                    <a:tint val="75000"/>
                  </a:schemeClr>
                </a:solidFill>
              </a:defRPr>
            </a:lvl3pPr>
            <a:lvl4pPr marL="4859853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4pPr>
            <a:lvl5pPr marL="6479804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5pPr>
            <a:lvl6pPr marL="8099755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6pPr>
            <a:lvl7pPr marL="9719706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7pPr>
            <a:lvl8pPr marL="11339657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8pPr>
            <a:lvl9pPr marL="12959608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8A791-93CD-42D4-8E6D-9AA8BA52EC91}" type="datetimeFigureOut">
              <a:rPr lang="pt-BR" smtClean="0"/>
              <a:t>12/08/2024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2FC93-8F7B-41D7-9B42-031A6EF8B40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479531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27451" y="11500170"/>
            <a:ext cx="13769697" cy="2741040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02140" y="11500170"/>
            <a:ext cx="13769697" cy="2741040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8A791-93CD-42D4-8E6D-9AA8BA52EC91}" type="datetimeFigureOut">
              <a:rPr lang="pt-BR" smtClean="0"/>
              <a:t>12/08/2024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2FC93-8F7B-41D7-9B42-031A6EF8B40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347675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300044"/>
            <a:ext cx="27944386" cy="8350126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675" y="10590160"/>
            <a:ext cx="13706415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675" y="15780233"/>
            <a:ext cx="13706415" cy="23210346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02142" y="10590160"/>
            <a:ext cx="13773917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02142" y="15780233"/>
            <a:ext cx="13773917" cy="23210346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8A791-93CD-42D4-8E6D-9AA8BA52EC91}" type="datetimeFigureOut">
              <a:rPr lang="pt-BR" smtClean="0"/>
              <a:t>12/08/2024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2FC93-8F7B-41D7-9B42-031A6EF8B40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81535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8A791-93CD-42D4-8E6D-9AA8BA52EC91}" type="datetimeFigureOut">
              <a:rPr lang="pt-BR" smtClean="0"/>
              <a:t>12/08/2024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2FC93-8F7B-41D7-9B42-031A6EF8B40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46763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8A791-93CD-42D4-8E6D-9AA8BA52EC91}" type="datetimeFigureOut">
              <a:rPr lang="pt-BR" smtClean="0"/>
              <a:t>12/08/2024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2FC93-8F7B-41D7-9B42-031A6EF8B40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638690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73917" y="6220102"/>
            <a:ext cx="16402140" cy="30700453"/>
          </a:xfrm>
        </p:spPr>
        <p:txBody>
          <a:bodyPr/>
          <a:lstStyle>
            <a:lvl1pPr>
              <a:defRPr sz="11338"/>
            </a:lvl1pPr>
            <a:lvl2pPr>
              <a:defRPr sz="9921"/>
            </a:lvl2pPr>
            <a:lvl3pPr>
              <a:defRPr sz="8504"/>
            </a:lvl3pPr>
            <a:lvl4pPr>
              <a:defRPr sz="7086"/>
            </a:lvl4pPr>
            <a:lvl5pPr>
              <a:defRPr sz="7086"/>
            </a:lvl5pPr>
            <a:lvl6pPr>
              <a:defRPr sz="7086"/>
            </a:lvl6pPr>
            <a:lvl7pPr>
              <a:defRPr sz="7086"/>
            </a:lvl7pPr>
            <a:lvl8pPr>
              <a:defRPr sz="7086"/>
            </a:lvl8pPr>
            <a:lvl9pPr>
              <a:defRPr sz="7086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8A791-93CD-42D4-8E6D-9AA8BA52EC91}" type="datetimeFigureOut">
              <a:rPr lang="pt-BR" smtClean="0"/>
              <a:t>12/08/2024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2FC93-8F7B-41D7-9B42-031A6EF8B40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253417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73917" y="6220102"/>
            <a:ext cx="16402140" cy="30700453"/>
          </a:xfrm>
        </p:spPr>
        <p:txBody>
          <a:bodyPr anchor="t"/>
          <a:lstStyle>
            <a:lvl1pPr marL="0" indent="0">
              <a:buNone/>
              <a:defRPr sz="11338"/>
            </a:lvl1pPr>
            <a:lvl2pPr marL="1619951" indent="0">
              <a:buNone/>
              <a:defRPr sz="9921"/>
            </a:lvl2pPr>
            <a:lvl3pPr marL="3239902" indent="0">
              <a:buNone/>
              <a:defRPr sz="8504"/>
            </a:lvl3pPr>
            <a:lvl4pPr marL="4859853" indent="0">
              <a:buNone/>
              <a:defRPr sz="7086"/>
            </a:lvl4pPr>
            <a:lvl5pPr marL="6479804" indent="0">
              <a:buNone/>
              <a:defRPr sz="7086"/>
            </a:lvl5pPr>
            <a:lvl6pPr marL="8099755" indent="0">
              <a:buNone/>
              <a:defRPr sz="7086"/>
            </a:lvl6pPr>
            <a:lvl7pPr marL="9719706" indent="0">
              <a:buNone/>
              <a:defRPr sz="7086"/>
            </a:lvl7pPr>
            <a:lvl8pPr marL="11339657" indent="0">
              <a:buNone/>
              <a:defRPr sz="7086"/>
            </a:lvl8pPr>
            <a:lvl9pPr marL="12959608" indent="0">
              <a:buNone/>
              <a:defRPr sz="7086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8A791-93CD-42D4-8E6D-9AA8BA52EC91}" type="datetimeFigureOut">
              <a:rPr lang="pt-BR" smtClean="0"/>
              <a:t>12/08/2024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2FC93-8F7B-41D7-9B42-031A6EF8B40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082065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45000"/>
            <a:lum/>
          </a:blip>
          <a:srcRect/>
          <a:stretch>
            <a:fillRect l="-32000" r="-3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27451" y="2300044"/>
            <a:ext cx="27944386" cy="8350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27451" y="11500170"/>
            <a:ext cx="27944386" cy="27410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F8A791-93CD-42D4-8E6D-9AA8BA52EC91}" type="datetimeFigureOut">
              <a:rPr lang="pt-BR" smtClean="0"/>
              <a:t>12/08/2024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42FC93-8F7B-41D7-9B42-031A6EF8B40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977418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239902" rtl="0" eaLnBrk="1" latinLnBrk="0" hangingPunct="1">
        <a:lnSpc>
          <a:spcPct val="90000"/>
        </a:lnSpc>
        <a:spcBef>
          <a:spcPct val="0"/>
        </a:spcBef>
        <a:buNone/>
        <a:defRPr sz="1559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09976" indent="-809976" algn="l" defTabSz="3239902" rtl="0" eaLnBrk="1" latinLnBrk="0" hangingPunct="1">
        <a:lnSpc>
          <a:spcPct val="90000"/>
        </a:lnSpc>
        <a:spcBef>
          <a:spcPts val="3543"/>
        </a:spcBef>
        <a:buFont typeface="Arial" panose="020B0604020202020204" pitchFamily="34" charset="0"/>
        <a:buChar char="•"/>
        <a:defRPr sz="9921" kern="1200">
          <a:solidFill>
            <a:schemeClr val="tx1"/>
          </a:solidFill>
          <a:latin typeface="+mn-lt"/>
          <a:ea typeface="+mn-ea"/>
          <a:cs typeface="+mn-cs"/>
        </a:defRPr>
      </a:lvl1pPr>
      <a:lvl2pPr marL="2429927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8504" kern="1200">
          <a:solidFill>
            <a:schemeClr val="tx1"/>
          </a:solidFill>
          <a:latin typeface="+mn-lt"/>
          <a:ea typeface="+mn-ea"/>
          <a:cs typeface="+mn-cs"/>
        </a:defRPr>
      </a:lvl2pPr>
      <a:lvl3pPr marL="4049878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7086" kern="1200">
          <a:solidFill>
            <a:schemeClr val="tx1"/>
          </a:solidFill>
          <a:latin typeface="+mn-lt"/>
          <a:ea typeface="+mn-ea"/>
          <a:cs typeface="+mn-cs"/>
        </a:defRPr>
      </a:lvl3pPr>
      <a:lvl4pPr marL="5669829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7289780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909731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10529682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2149633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3769584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1pPr>
      <a:lvl2pPr marL="1619951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2pPr>
      <a:lvl3pPr marL="3239902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3pPr>
      <a:lvl4pPr marL="4859853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6479804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099755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9719706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1339657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2959608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2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ixaDeTexto 7"/>
          <p:cNvSpPr txBox="1"/>
          <p:nvPr/>
        </p:nvSpPr>
        <p:spPr>
          <a:xfrm>
            <a:off x="2976137" y="6970012"/>
            <a:ext cx="2715989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0" algn="l" defTabSz="4320540" rtl="0" eaLnBrk="1" latinLnBrk="0" hangingPunct="1">
              <a:defRPr sz="8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160270" algn="l" defTabSz="4320540" rtl="0" eaLnBrk="1" latinLnBrk="0" hangingPunct="1">
              <a:defRPr sz="8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320540" algn="l" defTabSz="4320540" rtl="0" eaLnBrk="1" latinLnBrk="0" hangingPunct="1">
              <a:defRPr sz="8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480810" algn="l" defTabSz="4320540" rtl="0" eaLnBrk="1" latinLnBrk="0" hangingPunct="1">
              <a:defRPr sz="8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641080" algn="l" defTabSz="4320540" rtl="0" eaLnBrk="1" latinLnBrk="0" hangingPunct="1">
              <a:defRPr sz="8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801350" algn="l" defTabSz="4320540" rtl="0" eaLnBrk="1" latinLnBrk="0" hangingPunct="1">
              <a:defRPr sz="8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961620" algn="l" defTabSz="4320540" rtl="0" eaLnBrk="1" latinLnBrk="0" hangingPunct="1">
              <a:defRPr sz="8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121890" algn="l" defTabSz="4320540" rtl="0" eaLnBrk="1" latinLnBrk="0" hangingPunct="1">
              <a:defRPr sz="8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282160" algn="l" defTabSz="4320540" rtl="0" eaLnBrk="1" latinLnBrk="0" hangingPunct="1">
              <a:defRPr sz="8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Autores: Francisco Costa (Discentes do Curso de Licenciatura em Biologia</a:t>
            </a:r>
            <a:r>
              <a:rPr lang="pt-BR" sz="5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- Universidade Regional do Cariri – Campus Campos Sales)</a:t>
            </a:r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pt-BR" sz="5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Orientador/a: Pedro Augusto (Título maior, IES, e-mail)</a:t>
            </a:r>
          </a:p>
          <a:p>
            <a:pPr algn="ctr"/>
            <a:endParaRPr lang="pt-BR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1226174" y="10141413"/>
            <a:ext cx="14438547" cy="930640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pt-BR"/>
            </a:defPPr>
            <a:lvl1pPr marL="0" algn="l" defTabSz="4320540" rtl="0" eaLnBrk="1" latinLnBrk="0" hangingPunct="1">
              <a:defRPr sz="8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2160270" algn="l" defTabSz="4320540" rtl="0" eaLnBrk="1" latinLnBrk="0" hangingPunct="1">
              <a:defRPr sz="8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4320540" algn="l" defTabSz="4320540" rtl="0" eaLnBrk="1" latinLnBrk="0" hangingPunct="1">
              <a:defRPr sz="8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6480810" algn="l" defTabSz="4320540" rtl="0" eaLnBrk="1" latinLnBrk="0" hangingPunct="1">
              <a:defRPr sz="8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8641080" algn="l" defTabSz="4320540" rtl="0" eaLnBrk="1" latinLnBrk="0" hangingPunct="1">
              <a:defRPr sz="8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0801350" algn="l" defTabSz="4320540" rtl="0" eaLnBrk="1" latinLnBrk="0" hangingPunct="1">
              <a:defRPr sz="8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12961620" algn="l" defTabSz="4320540" rtl="0" eaLnBrk="1" latinLnBrk="0" hangingPunct="1">
              <a:defRPr sz="8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5121890" algn="l" defTabSz="4320540" rtl="0" eaLnBrk="1" latinLnBrk="0" hangingPunct="1">
              <a:defRPr sz="8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7282160" algn="l" defTabSz="4320540" rtl="0" eaLnBrk="1" latinLnBrk="0" hangingPunct="1">
              <a:defRPr sz="8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6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INTRODUÇÃO</a:t>
            </a:r>
          </a:p>
        </p:txBody>
      </p:sp>
      <p:sp>
        <p:nvSpPr>
          <p:cNvPr id="10" name="Retângulo 9"/>
          <p:cNvSpPr/>
          <p:nvPr/>
        </p:nvSpPr>
        <p:spPr>
          <a:xfrm>
            <a:off x="16556084" y="10208337"/>
            <a:ext cx="14617030" cy="930640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pt-BR"/>
            </a:defPPr>
            <a:lvl1pPr marL="0" algn="l" defTabSz="4320540" rtl="0" eaLnBrk="1" latinLnBrk="0" hangingPunct="1">
              <a:defRPr sz="8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2160270" algn="l" defTabSz="4320540" rtl="0" eaLnBrk="1" latinLnBrk="0" hangingPunct="1">
              <a:defRPr sz="8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4320540" algn="l" defTabSz="4320540" rtl="0" eaLnBrk="1" latinLnBrk="0" hangingPunct="1">
              <a:defRPr sz="8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6480810" algn="l" defTabSz="4320540" rtl="0" eaLnBrk="1" latinLnBrk="0" hangingPunct="1">
              <a:defRPr sz="8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8641080" algn="l" defTabSz="4320540" rtl="0" eaLnBrk="1" latinLnBrk="0" hangingPunct="1">
              <a:defRPr sz="8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0801350" algn="l" defTabSz="4320540" rtl="0" eaLnBrk="1" latinLnBrk="0" hangingPunct="1">
              <a:defRPr sz="8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12961620" algn="l" defTabSz="4320540" rtl="0" eaLnBrk="1" latinLnBrk="0" hangingPunct="1">
              <a:defRPr sz="8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5121890" algn="l" defTabSz="4320540" rtl="0" eaLnBrk="1" latinLnBrk="0" hangingPunct="1">
              <a:defRPr sz="8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7282160" algn="l" defTabSz="4320540" rtl="0" eaLnBrk="1" latinLnBrk="0" hangingPunct="1">
              <a:defRPr sz="8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6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RESULTADOS</a:t>
            </a:r>
          </a:p>
        </p:txBody>
      </p:sp>
      <p:sp>
        <p:nvSpPr>
          <p:cNvPr id="11" name="Retângulo 10"/>
          <p:cNvSpPr/>
          <p:nvPr/>
        </p:nvSpPr>
        <p:spPr>
          <a:xfrm>
            <a:off x="1064820" y="31089325"/>
            <a:ext cx="14545425" cy="840205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pt-BR"/>
            </a:defPPr>
            <a:lvl1pPr marL="0" algn="l" defTabSz="4320540" rtl="0" eaLnBrk="1" latinLnBrk="0" hangingPunct="1">
              <a:defRPr sz="8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2160270" algn="l" defTabSz="4320540" rtl="0" eaLnBrk="1" latinLnBrk="0" hangingPunct="1">
              <a:defRPr sz="8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4320540" algn="l" defTabSz="4320540" rtl="0" eaLnBrk="1" latinLnBrk="0" hangingPunct="1">
              <a:defRPr sz="8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6480810" algn="l" defTabSz="4320540" rtl="0" eaLnBrk="1" latinLnBrk="0" hangingPunct="1">
              <a:defRPr sz="8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8641080" algn="l" defTabSz="4320540" rtl="0" eaLnBrk="1" latinLnBrk="0" hangingPunct="1">
              <a:defRPr sz="8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0801350" algn="l" defTabSz="4320540" rtl="0" eaLnBrk="1" latinLnBrk="0" hangingPunct="1">
              <a:defRPr sz="8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12961620" algn="l" defTabSz="4320540" rtl="0" eaLnBrk="1" latinLnBrk="0" hangingPunct="1">
              <a:defRPr sz="8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5121890" algn="l" defTabSz="4320540" rtl="0" eaLnBrk="1" latinLnBrk="0" hangingPunct="1">
              <a:defRPr sz="8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7282160" algn="l" defTabSz="4320540" rtl="0" eaLnBrk="1" latinLnBrk="0" hangingPunct="1">
              <a:defRPr sz="8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6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METODOLOGIA</a:t>
            </a:r>
          </a:p>
        </p:txBody>
      </p:sp>
      <p:sp>
        <p:nvSpPr>
          <p:cNvPr id="12" name="Retângulo 11"/>
          <p:cNvSpPr/>
          <p:nvPr/>
        </p:nvSpPr>
        <p:spPr>
          <a:xfrm>
            <a:off x="16806577" y="24386335"/>
            <a:ext cx="14888705" cy="1004073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pt-BR"/>
            </a:defPPr>
            <a:lvl1pPr marL="0" algn="l" defTabSz="4320540" rtl="0" eaLnBrk="1" latinLnBrk="0" hangingPunct="1">
              <a:defRPr sz="8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2160270" algn="l" defTabSz="4320540" rtl="0" eaLnBrk="1" latinLnBrk="0" hangingPunct="1">
              <a:defRPr sz="8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4320540" algn="l" defTabSz="4320540" rtl="0" eaLnBrk="1" latinLnBrk="0" hangingPunct="1">
              <a:defRPr sz="8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6480810" algn="l" defTabSz="4320540" rtl="0" eaLnBrk="1" latinLnBrk="0" hangingPunct="1">
              <a:defRPr sz="8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8641080" algn="l" defTabSz="4320540" rtl="0" eaLnBrk="1" latinLnBrk="0" hangingPunct="1">
              <a:defRPr sz="8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0801350" algn="l" defTabSz="4320540" rtl="0" eaLnBrk="1" latinLnBrk="0" hangingPunct="1">
              <a:defRPr sz="8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12961620" algn="l" defTabSz="4320540" rtl="0" eaLnBrk="1" latinLnBrk="0" hangingPunct="1">
              <a:defRPr sz="8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5121890" algn="l" defTabSz="4320540" rtl="0" eaLnBrk="1" latinLnBrk="0" hangingPunct="1">
              <a:defRPr sz="8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7282160" algn="l" defTabSz="4320540" rtl="0" eaLnBrk="1" latinLnBrk="0" hangingPunct="1">
              <a:defRPr sz="8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6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CONCLUSÃO</a:t>
            </a:r>
            <a:endParaRPr lang="pt-BR" sz="5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CaixaDeTexto 30"/>
          <p:cNvSpPr txBox="1"/>
          <p:nvPr/>
        </p:nvSpPr>
        <p:spPr>
          <a:xfrm>
            <a:off x="2021806" y="5225272"/>
            <a:ext cx="2757100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0" algn="l" defTabSz="4320540" rtl="0" eaLnBrk="1" latinLnBrk="0" hangingPunct="1">
              <a:defRPr sz="8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160270" algn="l" defTabSz="4320540" rtl="0" eaLnBrk="1" latinLnBrk="0" hangingPunct="1">
              <a:defRPr sz="8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320540" algn="l" defTabSz="4320540" rtl="0" eaLnBrk="1" latinLnBrk="0" hangingPunct="1">
              <a:defRPr sz="8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480810" algn="l" defTabSz="4320540" rtl="0" eaLnBrk="1" latinLnBrk="0" hangingPunct="1">
              <a:defRPr sz="8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641080" algn="l" defTabSz="4320540" rtl="0" eaLnBrk="1" latinLnBrk="0" hangingPunct="1">
              <a:defRPr sz="8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801350" algn="l" defTabSz="4320540" rtl="0" eaLnBrk="1" latinLnBrk="0" hangingPunct="1">
              <a:defRPr sz="8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961620" algn="l" defTabSz="4320540" rtl="0" eaLnBrk="1" latinLnBrk="0" hangingPunct="1">
              <a:defRPr sz="8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121890" algn="l" defTabSz="4320540" rtl="0" eaLnBrk="1" latinLnBrk="0" hangingPunct="1">
              <a:defRPr sz="8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282160" algn="l" defTabSz="4320540" rtl="0" eaLnBrk="1" latinLnBrk="0" hangingPunct="1">
              <a:defRPr sz="8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7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AUTISMO E RELAÇÕES SOCIAIS NO AMBIENTE ESCOLAR</a:t>
            </a:r>
          </a:p>
        </p:txBody>
      </p:sp>
      <p:sp>
        <p:nvSpPr>
          <p:cNvPr id="15" name="CaixaDeTexto 8"/>
          <p:cNvSpPr txBox="1"/>
          <p:nvPr/>
        </p:nvSpPr>
        <p:spPr>
          <a:xfrm>
            <a:off x="1226174" y="11691213"/>
            <a:ext cx="14366538" cy="117262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0" algn="l" defTabSz="4320540" rtl="0" eaLnBrk="1" latinLnBrk="0" hangingPunct="1">
              <a:defRPr sz="8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160270" algn="l" defTabSz="4320540" rtl="0" eaLnBrk="1" latinLnBrk="0" hangingPunct="1">
              <a:defRPr sz="8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320540" algn="l" defTabSz="4320540" rtl="0" eaLnBrk="1" latinLnBrk="0" hangingPunct="1">
              <a:defRPr sz="8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480810" algn="l" defTabSz="4320540" rtl="0" eaLnBrk="1" latinLnBrk="0" hangingPunct="1">
              <a:defRPr sz="8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641080" algn="l" defTabSz="4320540" rtl="0" eaLnBrk="1" latinLnBrk="0" hangingPunct="1">
              <a:defRPr sz="8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801350" algn="l" defTabSz="4320540" rtl="0" eaLnBrk="1" latinLnBrk="0" hangingPunct="1">
              <a:defRPr sz="8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961620" algn="l" defTabSz="4320540" rtl="0" eaLnBrk="1" latinLnBrk="0" hangingPunct="1">
              <a:defRPr sz="8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121890" algn="l" defTabSz="4320540" rtl="0" eaLnBrk="1" latinLnBrk="0" hangingPunct="1">
              <a:defRPr sz="8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282160" algn="l" defTabSz="4320540" rtl="0" eaLnBrk="1" latinLnBrk="0" hangingPunct="1">
              <a:defRPr sz="8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1443038" algn="just"/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Considerando o desenvolvimento social da criança com TEA e o contexto escolar, de acordo com Gomes e Nunes (2014), é importante que se possa ter um olhar sobre o sujeito autista e esse conhecimento não deve ser ignorado na escola. No que tange a realidade escolar, a criança autista pode encontrar dificuldades nesse contexto, tendo em vista, que a escola é um local onde ocorre a maior interação entres as crianças, representando também um ambiente não monótono, o que para uma criança com autismo pode ser aversivo. Dentre isso, cabe ressaltar a importância do papel do psicólogo mediante intervenções necessárias para a inserção da criança autista no âmbito escolar. </a:t>
            </a:r>
          </a:p>
        </p:txBody>
      </p:sp>
      <p:sp>
        <p:nvSpPr>
          <p:cNvPr id="16" name="CaixaDeTexto 16"/>
          <p:cNvSpPr txBox="1"/>
          <p:nvPr/>
        </p:nvSpPr>
        <p:spPr>
          <a:xfrm>
            <a:off x="1226174" y="25552294"/>
            <a:ext cx="14581135" cy="53388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0" algn="l" defTabSz="4320540" rtl="0" eaLnBrk="1" latinLnBrk="0" hangingPunct="1">
              <a:defRPr sz="8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160270" algn="l" defTabSz="4320540" rtl="0" eaLnBrk="1" latinLnBrk="0" hangingPunct="1">
              <a:defRPr sz="8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320540" algn="l" defTabSz="4320540" rtl="0" eaLnBrk="1" latinLnBrk="0" hangingPunct="1">
              <a:defRPr sz="8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480810" algn="l" defTabSz="4320540" rtl="0" eaLnBrk="1" latinLnBrk="0" hangingPunct="1">
              <a:defRPr sz="8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641080" algn="l" defTabSz="4320540" rtl="0" eaLnBrk="1" latinLnBrk="0" hangingPunct="1">
              <a:defRPr sz="8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801350" algn="l" defTabSz="4320540" rtl="0" eaLnBrk="1" latinLnBrk="0" hangingPunct="1">
              <a:defRPr sz="8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961620" algn="l" defTabSz="4320540" rtl="0" eaLnBrk="1" latinLnBrk="0" hangingPunct="1">
              <a:defRPr sz="8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121890" algn="l" defTabSz="4320540" rtl="0" eaLnBrk="1" latinLnBrk="0" hangingPunct="1">
              <a:defRPr sz="8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282160" algn="l" defTabSz="4320540" rtl="0" eaLnBrk="1" latinLnBrk="0" hangingPunct="1">
              <a:defRPr sz="8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14000"/>
              </a:lnSpc>
            </a:pPr>
            <a:r>
              <a:rPr lang="pt-BR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Geral:</a:t>
            </a:r>
          </a:p>
          <a:p>
            <a:pPr indent="1347788" algn="just"/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Entender o desenvolvimento das relações sociais de crianças com Transtorno do Espectro Autista (TEA) no ambiente escolar, ressaltando o papel do profissional de Psicologia.</a:t>
            </a:r>
          </a:p>
          <a:p>
            <a:pPr algn="just">
              <a:lnSpc>
                <a:spcPct val="150000"/>
              </a:lnSpc>
            </a:pPr>
            <a:endParaRPr lang="pt-BR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CaixaDeTexto 19"/>
          <p:cNvSpPr txBox="1"/>
          <p:nvPr/>
        </p:nvSpPr>
        <p:spPr>
          <a:xfrm>
            <a:off x="1226174" y="32500093"/>
            <a:ext cx="14745493" cy="92332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0" algn="l" defTabSz="4320540" rtl="0" eaLnBrk="1" latinLnBrk="0" hangingPunct="1">
              <a:defRPr sz="8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160270" algn="l" defTabSz="4320540" rtl="0" eaLnBrk="1" latinLnBrk="0" hangingPunct="1">
              <a:defRPr sz="8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320540" algn="l" defTabSz="4320540" rtl="0" eaLnBrk="1" latinLnBrk="0" hangingPunct="1">
              <a:defRPr sz="8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480810" algn="l" defTabSz="4320540" rtl="0" eaLnBrk="1" latinLnBrk="0" hangingPunct="1">
              <a:defRPr sz="8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641080" algn="l" defTabSz="4320540" rtl="0" eaLnBrk="1" latinLnBrk="0" hangingPunct="1">
              <a:defRPr sz="8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801350" algn="l" defTabSz="4320540" rtl="0" eaLnBrk="1" latinLnBrk="0" hangingPunct="1">
              <a:defRPr sz="8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961620" algn="l" defTabSz="4320540" rtl="0" eaLnBrk="1" latinLnBrk="0" hangingPunct="1">
              <a:defRPr sz="8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121890" algn="l" defTabSz="4320540" rtl="0" eaLnBrk="1" latinLnBrk="0" hangingPunct="1">
              <a:defRPr sz="8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282160" algn="l" defTabSz="4320540" rtl="0" eaLnBrk="1" latinLnBrk="0" hangingPunct="1">
              <a:defRPr sz="8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1443038" algn="just"/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referido trabalho constou em sua construção a pesquisa do tipo qualitativa, de origem básica, em que será utilizado como forma de obter dados a pesquisa bibliográfica. Ademais, os critérios de inclusão podemos mencionar bibliografias como livros, artigos, revistas, publicados nos últimos 10 anos e literaturas na língua portuguesa. Nos critérios de exclusão, não serão selecionadas pesquisas que não sejam relevantes. No levantamento dos dados, serão usadas as plataformas PEPSIC, SCIELO, </a:t>
            </a:r>
            <a:r>
              <a:rPr lang="pt-BR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BVSPsi</a:t>
            </a:r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Periódicos e Repositórios</a:t>
            </a:r>
          </a:p>
        </p:txBody>
      </p:sp>
      <p:sp>
        <p:nvSpPr>
          <p:cNvPr id="20" name="Retângulo 19"/>
          <p:cNvSpPr/>
          <p:nvPr/>
        </p:nvSpPr>
        <p:spPr>
          <a:xfrm>
            <a:off x="1226174" y="23938003"/>
            <a:ext cx="14545846" cy="1040000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pt-BR"/>
            </a:defPPr>
            <a:lvl1pPr marL="0" algn="l" defTabSz="4320540" rtl="0" eaLnBrk="1" latinLnBrk="0" hangingPunct="1">
              <a:defRPr sz="8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2160270" algn="l" defTabSz="4320540" rtl="0" eaLnBrk="1" latinLnBrk="0" hangingPunct="1">
              <a:defRPr sz="8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4320540" algn="l" defTabSz="4320540" rtl="0" eaLnBrk="1" latinLnBrk="0" hangingPunct="1">
              <a:defRPr sz="8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6480810" algn="l" defTabSz="4320540" rtl="0" eaLnBrk="1" latinLnBrk="0" hangingPunct="1">
              <a:defRPr sz="8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8641080" algn="l" defTabSz="4320540" rtl="0" eaLnBrk="1" latinLnBrk="0" hangingPunct="1">
              <a:defRPr sz="8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0801350" algn="l" defTabSz="4320540" rtl="0" eaLnBrk="1" latinLnBrk="0" hangingPunct="1">
              <a:defRPr sz="8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12961620" algn="l" defTabSz="4320540" rtl="0" eaLnBrk="1" latinLnBrk="0" hangingPunct="1">
              <a:defRPr sz="8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5121890" algn="l" defTabSz="4320540" rtl="0" eaLnBrk="1" latinLnBrk="0" hangingPunct="1">
              <a:defRPr sz="8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7282160" algn="l" defTabSz="4320540" rtl="0" eaLnBrk="1" latinLnBrk="0" hangingPunct="1">
              <a:defRPr sz="8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6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OBJETIVOS</a:t>
            </a:r>
            <a:endParaRPr lang="pt-BR" sz="5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C71EDD42-075F-4FE1-9368-82AC1617C70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4787" y="-2580027"/>
            <a:ext cx="19569713" cy="11182691"/>
          </a:xfrm>
          <a:prstGeom prst="rect">
            <a:avLst/>
          </a:prstGeom>
        </p:spPr>
      </p:pic>
      <p:sp>
        <p:nvSpPr>
          <p:cNvPr id="23" name="CaixaDeTexto 8">
            <a:extLst>
              <a:ext uri="{FF2B5EF4-FFF2-40B4-BE49-F238E27FC236}">
                <a16:creationId xmlns:a16="http://schemas.microsoft.com/office/drawing/2014/main" id="{E8748A25-BD9F-4385-B2D5-70263A65DDEF}"/>
              </a:ext>
            </a:extLst>
          </p:cNvPr>
          <p:cNvSpPr txBox="1"/>
          <p:nvPr/>
        </p:nvSpPr>
        <p:spPr>
          <a:xfrm>
            <a:off x="16806577" y="12012415"/>
            <a:ext cx="14366538" cy="117262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0" algn="l" defTabSz="4320540" rtl="0" eaLnBrk="1" latinLnBrk="0" hangingPunct="1">
              <a:defRPr sz="8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160270" algn="l" defTabSz="4320540" rtl="0" eaLnBrk="1" latinLnBrk="0" hangingPunct="1">
              <a:defRPr sz="8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320540" algn="l" defTabSz="4320540" rtl="0" eaLnBrk="1" latinLnBrk="0" hangingPunct="1">
              <a:defRPr sz="8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480810" algn="l" defTabSz="4320540" rtl="0" eaLnBrk="1" latinLnBrk="0" hangingPunct="1">
              <a:defRPr sz="8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641080" algn="l" defTabSz="4320540" rtl="0" eaLnBrk="1" latinLnBrk="0" hangingPunct="1">
              <a:defRPr sz="8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801350" algn="l" defTabSz="4320540" rtl="0" eaLnBrk="1" latinLnBrk="0" hangingPunct="1">
              <a:defRPr sz="8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961620" algn="l" defTabSz="4320540" rtl="0" eaLnBrk="1" latinLnBrk="0" hangingPunct="1">
              <a:defRPr sz="8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121890" algn="l" defTabSz="4320540" rtl="0" eaLnBrk="1" latinLnBrk="0" hangingPunct="1">
              <a:defRPr sz="8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282160" algn="l" defTabSz="4320540" rtl="0" eaLnBrk="1" latinLnBrk="0" hangingPunct="1">
              <a:defRPr sz="8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1443038" algn="just"/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Considerando o desenvolvimento social da criança com TEA e o contexto escolar, de acordo com Gomes e Nunes (2014), é importante que se possa ter um olhar sobre o sujeito autista e esse conhecimento não deve ser ignorado na escola. No que tange a realidade escolar, a criança autista pode encontrar dificuldades nesse contexto, tendo em vista, que a escola é um local onde ocorre a maior interação entres as crianças, representando também um ambiente não monótono, o que para uma criança com autismo pode ser aversivo. Dentre isso, cabe ressaltar a importância do papel do psicólogo mediante intervenções necessárias para a inserção da criança autista no âmbito escolar. </a:t>
            </a:r>
          </a:p>
        </p:txBody>
      </p:sp>
      <p:sp>
        <p:nvSpPr>
          <p:cNvPr id="24" name="CaixaDeTexto 8">
            <a:extLst>
              <a:ext uri="{FF2B5EF4-FFF2-40B4-BE49-F238E27FC236}">
                <a16:creationId xmlns:a16="http://schemas.microsoft.com/office/drawing/2014/main" id="{5901ADC0-CE18-49F7-9195-6FFA2DD61120}"/>
              </a:ext>
            </a:extLst>
          </p:cNvPr>
          <p:cNvSpPr txBox="1"/>
          <p:nvPr/>
        </p:nvSpPr>
        <p:spPr>
          <a:xfrm>
            <a:off x="16781154" y="26206645"/>
            <a:ext cx="14366538" cy="117262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0" algn="l" defTabSz="4320540" rtl="0" eaLnBrk="1" latinLnBrk="0" hangingPunct="1">
              <a:defRPr sz="8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160270" algn="l" defTabSz="4320540" rtl="0" eaLnBrk="1" latinLnBrk="0" hangingPunct="1">
              <a:defRPr sz="8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320540" algn="l" defTabSz="4320540" rtl="0" eaLnBrk="1" latinLnBrk="0" hangingPunct="1">
              <a:defRPr sz="8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480810" algn="l" defTabSz="4320540" rtl="0" eaLnBrk="1" latinLnBrk="0" hangingPunct="1">
              <a:defRPr sz="8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641080" algn="l" defTabSz="4320540" rtl="0" eaLnBrk="1" latinLnBrk="0" hangingPunct="1">
              <a:defRPr sz="8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801350" algn="l" defTabSz="4320540" rtl="0" eaLnBrk="1" latinLnBrk="0" hangingPunct="1">
              <a:defRPr sz="8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961620" algn="l" defTabSz="4320540" rtl="0" eaLnBrk="1" latinLnBrk="0" hangingPunct="1">
              <a:defRPr sz="8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121890" algn="l" defTabSz="4320540" rtl="0" eaLnBrk="1" latinLnBrk="0" hangingPunct="1">
              <a:defRPr sz="8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282160" algn="l" defTabSz="4320540" rtl="0" eaLnBrk="1" latinLnBrk="0" hangingPunct="1">
              <a:defRPr sz="8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1443038" algn="just"/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Considerando o desenvolvimento social da criança com TEA e o contexto escolar, de acordo com Gomes e Nunes (2014), é importante que se possa ter um olhar sobre o sujeito autista e esse conhecimento não deve ser ignorado na escola. No que tange a realidade escolar, a criança autista pode encontrar dificuldades nesse contexto, tendo em vista, que a escola é um local onde ocorre a maior interação entres as crianças, representando também um ambiente não monótono, o que para uma criança com autismo pode ser aversivo. Dentre isso, cabe ressaltar a importância do papel do psicólogo mediante intervenções necessárias para a inserção da criança autista no âmbito escolar. </a:t>
            </a:r>
          </a:p>
        </p:txBody>
      </p:sp>
    </p:spTree>
    <p:extLst>
      <p:ext uri="{BB962C8B-B14F-4D97-AF65-F5344CB8AC3E}">
        <p14:creationId xmlns:p14="http://schemas.microsoft.com/office/powerpoint/2010/main" val="283032517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325</TotalTime>
  <Words>530</Words>
  <Application>Microsoft Office PowerPoint</Application>
  <PresentationFormat>Personalizar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Victor Hugo Salviano</dc:creator>
  <cp:lastModifiedBy>Eric Klepton</cp:lastModifiedBy>
  <cp:revision>61</cp:revision>
  <dcterms:created xsi:type="dcterms:W3CDTF">2018-06-06T12:42:52Z</dcterms:created>
  <dcterms:modified xsi:type="dcterms:W3CDTF">2024-08-12T15:59:41Z</dcterms:modified>
</cp:coreProperties>
</file>